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8"/>
  </p:notesMasterIdLst>
  <p:sldIdLst>
    <p:sldId id="258" r:id="rId2"/>
    <p:sldId id="256" r:id="rId3"/>
    <p:sldId id="260" r:id="rId4"/>
    <p:sldId id="262" r:id="rId5"/>
    <p:sldId id="264" r:id="rId6"/>
    <p:sldId id="266" r:id="rId7"/>
    <p:sldId id="268" r:id="rId8"/>
    <p:sldId id="270" r:id="rId9"/>
    <p:sldId id="272" r:id="rId10"/>
    <p:sldId id="274" r:id="rId11"/>
    <p:sldId id="276" r:id="rId12"/>
    <p:sldId id="278" r:id="rId13"/>
    <p:sldId id="280" r:id="rId14"/>
    <p:sldId id="363" r:id="rId15"/>
    <p:sldId id="282" r:id="rId16"/>
    <p:sldId id="284" r:id="rId17"/>
    <p:sldId id="286" r:id="rId18"/>
    <p:sldId id="288" r:id="rId19"/>
    <p:sldId id="290" r:id="rId20"/>
    <p:sldId id="292" r:id="rId21"/>
    <p:sldId id="294" r:id="rId22"/>
    <p:sldId id="296" r:id="rId23"/>
    <p:sldId id="298" r:id="rId24"/>
    <p:sldId id="300" r:id="rId25"/>
    <p:sldId id="302" r:id="rId26"/>
    <p:sldId id="304" r:id="rId27"/>
    <p:sldId id="364" r:id="rId28"/>
    <p:sldId id="306" r:id="rId29"/>
    <p:sldId id="308" r:id="rId30"/>
    <p:sldId id="310" r:id="rId31"/>
    <p:sldId id="312" r:id="rId32"/>
    <p:sldId id="314" r:id="rId33"/>
    <p:sldId id="316" r:id="rId34"/>
    <p:sldId id="318" r:id="rId35"/>
    <p:sldId id="320" r:id="rId36"/>
    <p:sldId id="322" r:id="rId37"/>
    <p:sldId id="324" r:id="rId38"/>
    <p:sldId id="326" r:id="rId39"/>
    <p:sldId id="328" r:id="rId40"/>
    <p:sldId id="330" r:id="rId41"/>
    <p:sldId id="332" r:id="rId42"/>
    <p:sldId id="334" r:id="rId43"/>
    <p:sldId id="336" r:id="rId44"/>
    <p:sldId id="338" r:id="rId45"/>
    <p:sldId id="340" r:id="rId46"/>
    <p:sldId id="342" r:id="rId47"/>
    <p:sldId id="344" r:id="rId48"/>
    <p:sldId id="346" r:id="rId49"/>
    <p:sldId id="348" r:id="rId50"/>
    <p:sldId id="350" r:id="rId51"/>
    <p:sldId id="352" r:id="rId52"/>
    <p:sldId id="354" r:id="rId53"/>
    <p:sldId id="356" r:id="rId54"/>
    <p:sldId id="358" r:id="rId55"/>
    <p:sldId id="360" r:id="rId56"/>
    <p:sldId id="362"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1" autoAdjust="0"/>
    <p:restoredTop sz="87048" autoAdjust="0"/>
  </p:normalViewPr>
  <p:slideViewPr>
    <p:cSldViewPr>
      <p:cViewPr varScale="1">
        <p:scale>
          <a:sx n="102" d="100"/>
          <a:sy n="102" d="100"/>
        </p:scale>
        <p:origin x="67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B2CDE6F-48FC-49A5-B7CD-E5A29E64E1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165AAD1-8788-4F96-BD49-40924A2BD0D6}" type="slidenum">
              <a:rPr lang="en-US" smtClean="0"/>
              <a:pPr/>
              <a:t>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E02AB3F-1B5A-45C3-9DF3-08555C6040D7}" type="slidenum">
              <a:rPr lang="en-US" smtClean="0"/>
              <a:pPr/>
              <a:t>10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675AE0E-E131-43CA-A6EA-8270EC1A7418}" type="slidenum">
              <a:rPr lang="en-US" smtClean="0"/>
              <a:pPr/>
              <a:t>11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F8B639A-2917-4C9B-B379-64262E322B58}" type="slidenum">
              <a:rPr lang="en-US" smtClean="0"/>
              <a:pPr/>
              <a:t>12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CB9BD8F-2E8A-46EB-997E-2081D1E98733}" type="slidenum">
              <a:rPr lang="en-US" smtClean="0"/>
              <a:pPr/>
              <a:t>13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7F2BEA9-AEDC-48B9-9DE9-A7DBEE96CBF6}" type="slidenum">
              <a:rPr lang="en-US" smtClean="0"/>
              <a:pPr/>
              <a:t>14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6DF5EF5-7254-4B44-B8B8-5EFC10C80E0D}" type="slidenum">
              <a:rPr lang="en-US" smtClean="0"/>
              <a:pPr/>
              <a:t>15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941FDBC-B454-430F-84E0-2B19FCBE3C74}" type="slidenum">
              <a:rPr lang="en-US" smtClean="0"/>
              <a:pPr/>
              <a:t>16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CA40F2A-6645-43F6-9AC6-7B2D71846E50}" type="slidenum">
              <a:rPr lang="en-US" smtClean="0"/>
              <a:pPr/>
              <a:t>17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CFF40E9-7C17-4053-92ED-DA598487E66E}" type="slidenum">
              <a:rPr lang="en-US" smtClean="0"/>
              <a:pPr/>
              <a:t>18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98B3B4D-3210-4484-8345-9D5EA3256ED1}" type="slidenum">
              <a:rPr lang="en-US" smtClean="0"/>
              <a:pPr/>
              <a:t>19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8F26A51-2CF3-462C-B8FF-4038A28ADA01}" type="slidenum">
              <a:rPr lang="en-US" smtClean="0"/>
              <a:pPr/>
              <a:t>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7D8FC8A-B58E-4C6C-8AAA-EB24AE3C0E96}" type="slidenum">
              <a:rPr lang="en-US" smtClean="0"/>
              <a:pPr/>
              <a:t>20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066C4B8-514D-41FF-AB3D-F8E9B29D2B86}" type="slidenum">
              <a:rPr lang="en-US" smtClean="0"/>
              <a:pPr/>
              <a:t>21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D96F713-B024-43B5-96B4-8DEF5DD9A96B}" type="slidenum">
              <a:rPr lang="en-US" smtClean="0"/>
              <a:pPr/>
              <a:t>22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428617E-56D6-4A50-8C50-7E1BED24D13A}" type="slidenum">
              <a:rPr lang="en-US" smtClean="0"/>
              <a:pPr/>
              <a:t>23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BDA34E1-4387-43A1-B9CD-A8BF56547639}" type="slidenum">
              <a:rPr lang="en-US" smtClean="0"/>
              <a:pPr/>
              <a:t>24</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C519C1A-FEDD-4583-8C0C-3D3D6052CAD3}" type="slidenum">
              <a:rPr lang="en-US" smtClean="0"/>
              <a:pPr/>
              <a:t>25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4C2E46F-6FD1-4945-85C7-1A85AFB6D217}"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24930F8-41E9-43F1-9E27-1A91FA896CB5}" type="slidenum">
              <a:rPr lang="en-US" smtClean="0"/>
              <a:pPr/>
              <a:t>28</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5EE586F-D394-4052-AA65-BB80132D2332}" type="slidenum">
              <a:rPr lang="en-US" smtClean="0"/>
              <a:pPr/>
              <a:t>29</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8C202FB-EBAC-41D3-9A62-0D4785ED6A79}" type="slidenum">
              <a:rPr lang="en-US" smtClean="0"/>
              <a:pPr/>
              <a:t>30</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BE3B58B-304C-48B6-8D8A-A925897CDDD4}" type="slidenum">
              <a:rPr lang="en-US" smtClean="0"/>
              <a:pPr/>
              <a:t>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4967CEC-1FCC-41A6-84E4-3D8C3F1C5773}" type="slidenum">
              <a:rPr lang="en-US" smtClean="0"/>
              <a:pPr/>
              <a:t>31</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13326A6-9D32-4D5D-B67B-E4988BF74919}" type="slidenum">
              <a:rPr lang="en-US" smtClean="0"/>
              <a:pPr/>
              <a:t>32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FD20C43-6E47-4B27-919C-521F134D8022}" type="slidenum">
              <a:rPr lang="en-US" smtClean="0"/>
              <a:pPr/>
              <a:t>33</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04BFB19-3646-43B8-808A-2A1954D6AFB7}" type="slidenum">
              <a:rPr lang="en-US" smtClean="0"/>
              <a:pPr/>
              <a:t>34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FFDF7BF-6174-4B41-A3AC-B506DC08DB3B}" type="slidenum">
              <a:rPr lang="en-US" smtClean="0"/>
              <a:pPr/>
              <a:t>35</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42AE879-A663-4DAA-B515-518CB83FB277}" type="slidenum">
              <a:rPr lang="en-US" smtClean="0"/>
              <a:pPr/>
              <a:t>36</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404C77D-C377-4720-AD29-9DEEC77B541E}" type="slidenum">
              <a:rPr lang="en-US" smtClean="0"/>
              <a:pPr/>
              <a:t>37</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FEFB7D1-640A-4CB4-BBC1-2E09C94D21FF}" type="slidenum">
              <a:rPr lang="en-US" smtClean="0"/>
              <a:pPr/>
              <a:t>38</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BA07AF9-C3D2-4E0F-954F-22516D060D1C}" type="slidenum">
              <a:rPr lang="en-US" smtClean="0"/>
              <a:pPr/>
              <a:t>39</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A3F2025-265B-4141-A7A4-DCC9C093777E}" type="slidenum">
              <a:rPr lang="en-US" smtClean="0"/>
              <a:pPr/>
              <a:t>40</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B6C1C3E-4E65-41F1-AD00-D0025895D6C0}" type="slidenum">
              <a:rPr lang="en-US" smtClean="0"/>
              <a:pPr/>
              <a:t>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3CCAEBF-C1C4-4C14-BC1A-97A0E64CD1AA}" type="slidenum">
              <a:rPr lang="en-US" smtClean="0"/>
              <a:pPr/>
              <a:t>41</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352FFA1-6932-4149-970B-CE2192F968A6}" type="slidenum">
              <a:rPr lang="en-US" smtClean="0"/>
              <a:pPr/>
              <a:t>42</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EF0E0D1-6A1E-4F6A-81CB-D6A2DDE79CAC}" type="slidenum">
              <a:rPr lang="en-US" smtClean="0"/>
              <a:pPr/>
              <a:t>43</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CCABB9B-7E34-43EB-B97A-18D532DFC4A7}" type="slidenum">
              <a:rPr lang="en-US" smtClean="0"/>
              <a:pPr/>
              <a:t>44</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3CE9E43-243B-4F33-B4AF-69167AE91F83}" type="slidenum">
              <a:rPr lang="en-US" smtClean="0"/>
              <a:pPr/>
              <a:t>45</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15F7512-B327-487F-BE56-3F576D121C2B}" type="slidenum">
              <a:rPr lang="en-US" smtClean="0"/>
              <a:pPr/>
              <a:t>46</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BB3DAA2-A4F4-4EA8-A4B9-1DB914241C4D}" type="slidenum">
              <a:rPr lang="en-US" smtClean="0"/>
              <a:pPr/>
              <a:t>47</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E960827-619C-471C-8596-931BB546E6C3}" type="slidenum">
              <a:rPr lang="en-US" smtClean="0"/>
              <a:pPr/>
              <a:t>48</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67533EA-BE09-4FA0-B4E5-CD608B302BB5}" type="slidenum">
              <a:rPr lang="en-US" smtClean="0"/>
              <a:pPr/>
              <a:t>49</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7E2CFD6-A8BC-44D7-B503-FC93CD3C6F10}" type="slidenum">
              <a:rPr lang="en-US" smtClean="0"/>
              <a:pPr/>
              <a:t>50</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143F34F-DCD8-4508-B9F9-43BAFE131A9D}" type="slidenum">
              <a:rPr lang="en-US" smtClean="0"/>
              <a:pPr/>
              <a:t>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D37B73A-394B-4EF2-AC15-0A04B63B08AF}" type="slidenum">
              <a:rPr lang="en-US" smtClean="0"/>
              <a:pPr/>
              <a:t>51</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159A53D-DB08-4AAE-868D-759714B75B12}" type="slidenum">
              <a:rPr lang="en-US" smtClean="0"/>
              <a:pPr/>
              <a:t>52</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DFB64CF-2EFA-4E22-A23C-3D4D690F485D}" type="slidenum">
              <a:rPr lang="en-US" smtClean="0"/>
              <a:pPr/>
              <a:t>53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0506795-91C7-4148-A89A-A59EC84C467C}" type="slidenum">
              <a:rPr lang="en-US" smtClean="0"/>
              <a:pPr/>
              <a:t>54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4001109-3830-4173-A52E-DEA35A915A21}" type="slidenum">
              <a:rPr lang="en-US" smtClean="0"/>
              <a:pPr/>
              <a:t>55</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2F306C9-0B13-4A08-9F45-BBE7CA453025}" type="slidenum">
              <a:rPr lang="en-US" smtClean="0"/>
              <a:pPr/>
              <a:t>56</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2747184-3051-4E2C-806D-D80476263387}" type="slidenum">
              <a:rPr lang="en-US" smtClean="0"/>
              <a:pPr/>
              <a:t>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100D99A-1E61-43B0-8EE8-9146293C3B82}" type="slidenum">
              <a:rPr lang="en-US" smtClean="0"/>
              <a:pPr/>
              <a:t>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0C889BA-B455-4E30-AFEC-D1411F1B9933}" type="slidenum">
              <a:rPr lang="en-US" smtClean="0"/>
              <a:pPr/>
              <a:t>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F4352C1-1548-40D0-8D61-31317ADED0E8}" type="slidenum">
              <a:rPr lang="en-US" smtClean="0"/>
              <a:pPr/>
              <a:t>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47C9B81F-C347-4BEF-BFDF-29C42F48304A}" type="datetimeFigureOut">
              <a:rPr lang="en-US" smtClean="0"/>
              <a:pPr/>
              <a:t>1/1/2020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11" name="Slide Number Placeholder 10"/>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Dr.L.Girija</a:t>
            </a:r>
            <a:endParaRPr lang="en-US"/>
          </a:p>
        </p:txBody>
      </p:sp>
      <p:sp>
        <p:nvSpPr>
          <p:cNvPr id="6" name="Slide Number Placeholder 5"/>
          <p:cNvSpPr>
            <a:spLocks noGrp="1"/>
          </p:cNvSpPr>
          <p:nvPr>
            <p:ph type="sldNum" sz="quarter" idx="12"/>
          </p:nvPr>
        </p:nvSpPr>
        <p:spPr/>
        <p:txBody>
          <a:bodyPr/>
          <a:lstStyle/>
          <a:p>
            <a:pPr>
              <a:defRPr/>
            </a:pPr>
            <a:fld id="{E701E182-9255-4375-B7EE-54956AEFD19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Dr.L.Girija</a:t>
            </a:r>
            <a:endParaRPr lang="en-US"/>
          </a:p>
        </p:txBody>
      </p:sp>
      <p:sp>
        <p:nvSpPr>
          <p:cNvPr id="6" name="Slide Number Placeholder 5"/>
          <p:cNvSpPr>
            <a:spLocks noGrp="1"/>
          </p:cNvSpPr>
          <p:nvPr>
            <p:ph type="sldNum" sz="quarter" idx="12"/>
          </p:nvPr>
        </p:nvSpPr>
        <p:spPr/>
        <p:txBody>
          <a:bodyPr/>
          <a:lstStyle/>
          <a:p>
            <a:pPr>
              <a:defRPr/>
            </a:pPr>
            <a:fld id="{40F77654-487E-4AC8-86B6-1AB648DB0A6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Dr.L.Girija</a:t>
            </a:r>
            <a:endParaRPr lang="en-US"/>
          </a:p>
        </p:txBody>
      </p:sp>
      <p:sp>
        <p:nvSpPr>
          <p:cNvPr id="6" name="Slide Number Placeholder 5"/>
          <p:cNvSpPr>
            <a:spLocks noGrp="1"/>
          </p:cNvSpPr>
          <p:nvPr>
            <p:ph type="sldNum" sz="quarter" idx="12"/>
          </p:nvPr>
        </p:nvSpPr>
        <p:spPr/>
        <p:txBody>
          <a:bodyPr/>
          <a:lstStyle/>
          <a:p>
            <a:pPr>
              <a:defRPr/>
            </a:pPr>
            <a:fld id="{49F13E96-7207-4C97-83F5-133B26944EC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Dr.L.Girija</a:t>
            </a:r>
            <a:endParaRPr lang="en-US"/>
          </a:p>
        </p:txBody>
      </p:sp>
      <p:sp>
        <p:nvSpPr>
          <p:cNvPr id="6" name="Slide Number Placeholder 5"/>
          <p:cNvSpPr>
            <a:spLocks noGrp="1"/>
          </p:cNvSpPr>
          <p:nvPr>
            <p:ph type="sldNum" sz="quarter" idx="12"/>
          </p:nvPr>
        </p:nvSpPr>
        <p:spPr/>
        <p:txBody>
          <a:bodyPr/>
          <a:lstStyle/>
          <a:p>
            <a:pPr>
              <a:defRPr/>
            </a:pPr>
            <a:fld id="{DFD51961-E1FE-4DE7-87C7-890270EBD92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Dr.L.Girija</a:t>
            </a:r>
            <a:endParaRPr lang="en-US"/>
          </a:p>
        </p:txBody>
      </p:sp>
      <p:sp>
        <p:nvSpPr>
          <p:cNvPr id="7" name="Slide Number Placeholder 6"/>
          <p:cNvSpPr>
            <a:spLocks noGrp="1"/>
          </p:cNvSpPr>
          <p:nvPr>
            <p:ph type="sldNum" sz="quarter" idx="12"/>
          </p:nvPr>
        </p:nvSpPr>
        <p:spPr/>
        <p:txBody>
          <a:bodyPr/>
          <a:lstStyle/>
          <a:p>
            <a:pPr>
              <a:defRPr/>
            </a:pPr>
            <a:fld id="{BFB46F07-C8E1-4384-9C51-F28715EF87A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Dr.L.Girija</a:t>
            </a:r>
            <a:endParaRPr lang="en-US"/>
          </a:p>
        </p:txBody>
      </p:sp>
      <p:sp>
        <p:nvSpPr>
          <p:cNvPr id="9" name="Slide Number Placeholder 8"/>
          <p:cNvSpPr>
            <a:spLocks noGrp="1"/>
          </p:cNvSpPr>
          <p:nvPr>
            <p:ph type="sldNum" sz="quarter" idx="12"/>
          </p:nvPr>
        </p:nvSpPr>
        <p:spPr/>
        <p:txBody>
          <a:bodyPr/>
          <a:lstStyle/>
          <a:p>
            <a:pPr>
              <a:defRPr/>
            </a:pPr>
            <a:fld id="{F50E53FE-2E55-42CB-B8CE-893A24011DA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Dr.L.Girija</a:t>
            </a:r>
            <a:endParaRPr lang="en-US"/>
          </a:p>
        </p:txBody>
      </p:sp>
      <p:sp>
        <p:nvSpPr>
          <p:cNvPr id="5" name="Slide Number Placeholder 4"/>
          <p:cNvSpPr>
            <a:spLocks noGrp="1"/>
          </p:cNvSpPr>
          <p:nvPr>
            <p:ph type="sldNum" sz="quarter" idx="12"/>
          </p:nvPr>
        </p:nvSpPr>
        <p:spPr/>
        <p:txBody>
          <a:bodyPr/>
          <a:lstStyle/>
          <a:p>
            <a:pPr>
              <a:defRPr/>
            </a:pPr>
            <a:fld id="{ED3CFFEE-B1EC-4B78-BE25-F6EDD362C21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Dr.L.Girija</a:t>
            </a:r>
            <a:endParaRPr lang="en-US"/>
          </a:p>
        </p:txBody>
      </p:sp>
      <p:sp>
        <p:nvSpPr>
          <p:cNvPr id="4" name="Slide Number Placeholder 3"/>
          <p:cNvSpPr>
            <a:spLocks noGrp="1"/>
          </p:cNvSpPr>
          <p:nvPr>
            <p:ph type="sldNum" sz="quarter" idx="12"/>
          </p:nvPr>
        </p:nvSpPr>
        <p:spPr/>
        <p:txBody>
          <a:bodyPr/>
          <a:lstStyle/>
          <a:p>
            <a:pPr>
              <a:defRPr/>
            </a:pPr>
            <a:fld id="{6BE520AC-2B59-48D3-8ED0-DBDB972AFDD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Dr.L.Girija</a:t>
            </a:r>
            <a:endParaRPr lang="en-US"/>
          </a:p>
        </p:txBody>
      </p:sp>
      <p:sp>
        <p:nvSpPr>
          <p:cNvPr id="7" name="Slide Number Placeholder 6"/>
          <p:cNvSpPr>
            <a:spLocks noGrp="1"/>
          </p:cNvSpPr>
          <p:nvPr>
            <p:ph type="sldNum" sz="quarter" idx="12"/>
          </p:nvPr>
        </p:nvSpPr>
        <p:spPr/>
        <p:txBody>
          <a:bodyPr/>
          <a:lstStyle/>
          <a:p>
            <a:pPr>
              <a:defRPr/>
            </a:pPr>
            <a:fld id="{21CFC853-B888-42D7-8A6D-4C6DADA9C53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Dr.L.Girija</a:t>
            </a:r>
            <a:endParaRPr lang="en-US"/>
          </a:p>
        </p:txBody>
      </p:sp>
      <p:sp>
        <p:nvSpPr>
          <p:cNvPr id="7" name="Slide Number Placeholder 6"/>
          <p:cNvSpPr>
            <a:spLocks noGrp="1"/>
          </p:cNvSpPr>
          <p:nvPr>
            <p:ph type="sldNum" sz="quarter" idx="12"/>
          </p:nvPr>
        </p:nvSpPr>
        <p:spPr/>
        <p:txBody>
          <a:bodyPr/>
          <a:lstStyle/>
          <a:p>
            <a:pPr>
              <a:defRPr/>
            </a:pPr>
            <a:fld id="{3CCF81A5-53B6-49A6-A0F7-73A46C8CAAF5}"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r>
              <a:rPr lang="en-US" smtClean="0"/>
              <a:t>Dr.L.Girija</a:t>
            </a: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2EFAD772-887E-4326-A8A1-289CDA75C90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ducation.yahoo.com/reference/gray/illustrations/figure?id=24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ducation.yahoo.com/reference/gray/illustrations/figure?id=24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education.yahoo.com/reference/gray/illustrations/figure?id=242" TargetMode="Externa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descr="Paper bag"/>
          <p:cNvSpPr>
            <a:spLocks noChangeArrowheads="1" noChangeShapeType="1" noTextEdit="1"/>
          </p:cNvSpPr>
          <p:nvPr/>
        </p:nvSpPr>
        <p:spPr bwMode="auto">
          <a:xfrm>
            <a:off x="1905000" y="685800"/>
            <a:ext cx="5791200" cy="1905000"/>
          </a:xfrm>
          <a:prstGeom prst="rect">
            <a:avLst/>
          </a:prstGeom>
        </p:spPr>
        <p:txBody>
          <a:bodyPr wrap="none" fromWordArt="1">
            <a:prstTxWarp prst="textPlain">
              <a:avLst>
                <a:gd name="adj" fmla="val 49023"/>
              </a:avLst>
            </a:prstTxWarp>
          </a:bodyPr>
          <a:lstStyle/>
          <a:p>
            <a:pPr algn="ctr"/>
            <a:r>
              <a:rPr lang="en-US"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BONY PELVIS</a:t>
            </a:r>
          </a:p>
        </p:txBody>
      </p:sp>
      <p:sp>
        <p:nvSpPr>
          <p:cNvPr id="2" name="TextBox 1"/>
          <p:cNvSpPr txBox="1"/>
          <p:nvPr/>
        </p:nvSpPr>
        <p:spPr>
          <a:xfrm>
            <a:off x="4953000" y="4419600"/>
            <a:ext cx="3505200" cy="1969770"/>
          </a:xfrm>
          <a:prstGeom prst="rect">
            <a:avLst/>
          </a:prstGeom>
          <a:noFill/>
        </p:spPr>
        <p:txBody>
          <a:bodyPr wrap="square" rtlCol="0">
            <a:spAutoFit/>
          </a:bodyPr>
          <a:lstStyle/>
          <a:p>
            <a:r>
              <a:rPr lang="en-US" sz="1400" dirty="0">
                <a:solidFill>
                  <a:schemeClr val="tx1">
                    <a:lumMod val="95000"/>
                    <a:lumOff val="5000"/>
                  </a:schemeClr>
                </a:solidFill>
              </a:rPr>
              <a:t>DR. L. GIRIJA. </a:t>
            </a:r>
            <a:r>
              <a:rPr lang="en-US" sz="1400" dirty="0" smtClean="0">
                <a:solidFill>
                  <a:schemeClr val="tx1">
                    <a:lumMod val="95000"/>
                    <a:lumOff val="5000"/>
                  </a:schemeClr>
                </a:solidFill>
              </a:rPr>
              <a:t>M.D. </a:t>
            </a:r>
            <a:r>
              <a:rPr lang="en-US" sz="1400" dirty="0">
                <a:solidFill>
                  <a:schemeClr val="tx1">
                    <a:lumMod val="95000"/>
                    <a:lumOff val="5000"/>
                  </a:schemeClr>
                </a:solidFill>
              </a:rPr>
              <a:t>(</a:t>
            </a:r>
            <a:r>
              <a:rPr lang="en-US" sz="1400" dirty="0" err="1">
                <a:solidFill>
                  <a:schemeClr val="tx1">
                    <a:lumMod val="95000"/>
                    <a:lumOff val="5000"/>
                  </a:schemeClr>
                </a:solidFill>
              </a:rPr>
              <a:t>Hom</a:t>
            </a:r>
            <a:r>
              <a:rPr lang="en-US" sz="1400" dirty="0">
                <a:solidFill>
                  <a:schemeClr val="tx1">
                    <a:lumMod val="95000"/>
                    <a:lumOff val="5000"/>
                  </a:schemeClr>
                </a:solidFill>
              </a:rPr>
              <a:t>.), </a:t>
            </a:r>
          </a:p>
          <a:p>
            <a:r>
              <a:rPr lang="en-US" sz="1400" dirty="0">
                <a:solidFill>
                  <a:schemeClr val="tx1">
                    <a:lumMod val="95000"/>
                    <a:lumOff val="5000"/>
                  </a:schemeClr>
                </a:solidFill>
              </a:rPr>
              <a:t>Associate professor,</a:t>
            </a:r>
          </a:p>
          <a:p>
            <a:r>
              <a:rPr lang="en-US" sz="1400" dirty="0">
                <a:solidFill>
                  <a:schemeClr val="tx1">
                    <a:lumMod val="95000"/>
                    <a:lumOff val="5000"/>
                  </a:schemeClr>
                </a:solidFill>
              </a:rPr>
              <a:t>DEPARTMENT OF GYNAECOLOGY AND OBSTETRICS,</a:t>
            </a:r>
          </a:p>
          <a:p>
            <a:r>
              <a:rPr lang="en-US" sz="1400" dirty="0">
                <a:solidFill>
                  <a:schemeClr val="tx1">
                    <a:lumMod val="95000"/>
                    <a:lumOff val="5000"/>
                  </a:schemeClr>
                </a:solidFill>
              </a:rPr>
              <a:t>SARADA KRISHNA HOMOEOPATHIC MEDICAL COLLEGE,</a:t>
            </a:r>
          </a:p>
          <a:p>
            <a:r>
              <a:rPr lang="en-US" sz="1400" dirty="0">
                <a:solidFill>
                  <a:schemeClr val="tx1">
                    <a:lumMod val="95000"/>
                    <a:lumOff val="5000"/>
                  </a:schemeClr>
                </a:solidFill>
              </a:rPr>
              <a:t> KULASEKHARAM</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u="sng" smtClean="0">
                <a:solidFill>
                  <a:srgbClr val="FF9900"/>
                </a:solidFill>
              </a:rPr>
              <a:t>PELVIS</a:t>
            </a:r>
          </a:p>
        </p:txBody>
      </p:sp>
      <p:sp>
        <p:nvSpPr>
          <p:cNvPr id="12291" name="Rectangle 3"/>
          <p:cNvSpPr>
            <a:spLocks noGrp="1" noChangeArrowheads="1"/>
          </p:cNvSpPr>
          <p:nvPr>
            <p:ph idx="1"/>
          </p:nvPr>
        </p:nvSpPr>
        <p:spPr/>
        <p:txBody>
          <a:bodyPr/>
          <a:lstStyle/>
          <a:p>
            <a:r>
              <a:rPr lang="en-US" smtClean="0"/>
              <a:t>The pelvis is divided by an oblique plane passing through the prominence of the sacrum, the arcuate and pectineal lines, and the upper margin of the symphysis pubis, into the greater and the lesser pelvis.</a:t>
            </a:r>
          </a:p>
          <a:p>
            <a:r>
              <a:rPr lang="en-US" smtClean="0"/>
              <a:t> The circumference of this plane is termed the </a:t>
            </a:r>
            <a:r>
              <a:rPr lang="en-US" b="1" smtClean="0"/>
              <a:t>linea terminalis</a:t>
            </a:r>
            <a:r>
              <a:rPr lang="en-US" smtClean="0"/>
              <a:t> or </a:t>
            </a:r>
            <a:r>
              <a:rPr lang="en-US" b="1" smtClean="0"/>
              <a:t>pelvic brim.</a:t>
            </a:r>
            <a:r>
              <a:rPr lang="en-US" i="1" smtClean="0"/>
              <a:t>   </a:t>
            </a:r>
            <a:endParaRPr lang="en-US"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4000" b="1" u="sng" smtClean="0">
                <a:solidFill>
                  <a:srgbClr val="FF9900"/>
                </a:solidFill>
              </a:rPr>
              <a:t>The Greater or False Pelvis (</a:t>
            </a:r>
            <a:r>
              <a:rPr lang="en-US" sz="4000" b="1" i="1" u="sng" smtClean="0">
                <a:solidFill>
                  <a:srgbClr val="FF9900"/>
                </a:solidFill>
              </a:rPr>
              <a:t>pelvis major</a:t>
            </a:r>
            <a:r>
              <a:rPr lang="en-US" sz="4000" b="1" u="sng" smtClean="0">
                <a:solidFill>
                  <a:srgbClr val="FF9900"/>
                </a:solidFill>
              </a:rPr>
              <a:t>)</a:t>
            </a:r>
            <a:endParaRPr lang="en-US" sz="4000" u="sng" smtClean="0">
              <a:solidFill>
                <a:srgbClr val="FF9900"/>
              </a:solidFill>
            </a:endParaRPr>
          </a:p>
        </p:txBody>
      </p:sp>
      <p:sp>
        <p:nvSpPr>
          <p:cNvPr id="13315" name="Rectangle 3"/>
          <p:cNvSpPr>
            <a:spLocks noGrp="1" noChangeArrowheads="1"/>
          </p:cNvSpPr>
          <p:nvPr>
            <p:ph idx="1"/>
          </p:nvPr>
        </p:nvSpPr>
        <p:spPr/>
        <p:txBody>
          <a:bodyPr>
            <a:normAutofit lnSpcReduction="10000"/>
          </a:bodyPr>
          <a:lstStyle/>
          <a:p>
            <a:pPr>
              <a:lnSpc>
                <a:spcPct val="80000"/>
              </a:lnSpc>
            </a:pPr>
            <a:r>
              <a:rPr lang="en-US" sz="2800" smtClean="0"/>
              <a:t>The greater pelvis is the expanded portion of the cavity situated above and in front of the pelvic brim. </a:t>
            </a:r>
          </a:p>
          <a:p>
            <a:pPr>
              <a:lnSpc>
                <a:spcPct val="80000"/>
              </a:lnSpc>
            </a:pPr>
            <a:r>
              <a:rPr lang="en-US" sz="2800" smtClean="0"/>
              <a:t>It is bounded on either side by the ilium; in </a:t>
            </a:r>
            <a:r>
              <a:rPr lang="en-US" sz="2800" i="1" smtClean="0"/>
              <a:t>front</a:t>
            </a:r>
            <a:r>
              <a:rPr lang="en-US" sz="2800" smtClean="0"/>
              <a:t> it is incomplete, presenting a wide interval between the anterior borders of the ilia, which is filled up in the fresh state by the parietes of the abdomen; behind is a deep notch on either side between the ilium and the base of the sacrum. </a:t>
            </a:r>
          </a:p>
          <a:p>
            <a:pPr>
              <a:lnSpc>
                <a:spcPct val="80000"/>
              </a:lnSpc>
            </a:pPr>
            <a:r>
              <a:rPr lang="en-US" sz="2800" smtClean="0"/>
              <a:t>It supports the intestines, and transmits part of their weight to the anterior wall of the abdomen. </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3200" b="1" u="sng" smtClean="0">
                <a:solidFill>
                  <a:srgbClr val="FF9900"/>
                </a:solidFill>
              </a:rPr>
              <a:t>The Lesser or True Pelvis (</a:t>
            </a:r>
            <a:r>
              <a:rPr lang="en-US" sz="3200" b="1" i="1" u="sng" smtClean="0">
                <a:solidFill>
                  <a:srgbClr val="FF9900"/>
                </a:solidFill>
              </a:rPr>
              <a:t>pelvis minor</a:t>
            </a:r>
            <a:r>
              <a:rPr lang="en-US" sz="3200" b="1" u="sng" smtClean="0">
                <a:solidFill>
                  <a:srgbClr val="FF9900"/>
                </a:solidFill>
              </a:rPr>
              <a:t>)</a:t>
            </a:r>
            <a:r>
              <a:rPr lang="en-US" smtClean="0"/>
              <a:t> </a:t>
            </a:r>
          </a:p>
        </p:txBody>
      </p:sp>
      <p:sp>
        <p:nvSpPr>
          <p:cNvPr id="14339" name="Rectangle 3"/>
          <p:cNvSpPr>
            <a:spLocks noGrp="1" noChangeArrowheads="1"/>
          </p:cNvSpPr>
          <p:nvPr>
            <p:ph idx="1"/>
          </p:nvPr>
        </p:nvSpPr>
        <p:spPr/>
        <p:txBody>
          <a:bodyPr>
            <a:normAutofit lnSpcReduction="10000"/>
          </a:bodyPr>
          <a:lstStyle/>
          <a:p>
            <a:r>
              <a:rPr lang="en-US" sz="2800" smtClean="0"/>
              <a:t>The </a:t>
            </a:r>
            <a:r>
              <a:rPr lang="en-US" sz="2800" smtClean="0">
                <a:solidFill>
                  <a:schemeClr val="accent2"/>
                </a:solidFill>
              </a:rPr>
              <a:t>lesser pelvis</a:t>
            </a:r>
            <a:r>
              <a:rPr lang="en-US" sz="2800" smtClean="0"/>
              <a:t> is that part of the pelvic cavity which is situated below and behind the pelvic brim. </a:t>
            </a:r>
          </a:p>
          <a:p>
            <a:r>
              <a:rPr lang="en-US" sz="2800" smtClean="0"/>
              <a:t>Its bony walls are more complete than those of the greater pelvis. </a:t>
            </a:r>
          </a:p>
          <a:p>
            <a:r>
              <a:rPr lang="en-US" sz="2800" smtClean="0"/>
              <a:t>For convenience of description, it is divided into an</a:t>
            </a:r>
            <a:r>
              <a:rPr lang="en-US" sz="2800" smtClean="0">
                <a:solidFill>
                  <a:schemeClr val="accent2"/>
                </a:solidFill>
              </a:rPr>
              <a:t> </a:t>
            </a:r>
            <a:r>
              <a:rPr lang="en-US" sz="2800" b="1" smtClean="0">
                <a:solidFill>
                  <a:schemeClr val="accent2"/>
                </a:solidFill>
              </a:rPr>
              <a:t>inlet</a:t>
            </a:r>
            <a:r>
              <a:rPr lang="en-US" sz="2800" smtClean="0"/>
              <a:t> bounded by the superior circumference, and </a:t>
            </a:r>
            <a:r>
              <a:rPr lang="en-US" sz="2800" b="1" smtClean="0">
                <a:solidFill>
                  <a:schemeClr val="accent2"/>
                </a:solidFill>
              </a:rPr>
              <a:t>outlet</a:t>
            </a:r>
            <a:r>
              <a:rPr lang="en-US" sz="2800" smtClean="0"/>
              <a:t> bounded by the inferior circumference, and a </a:t>
            </a:r>
            <a:r>
              <a:rPr lang="en-US" sz="2800" b="1" smtClean="0">
                <a:solidFill>
                  <a:schemeClr val="accent2"/>
                </a:solidFill>
              </a:rPr>
              <a:t>cavity.</a:t>
            </a:r>
            <a:r>
              <a:rPr lang="en-US" sz="2800" i="1" smtClean="0">
                <a:solidFill>
                  <a:schemeClr val="accent2"/>
                </a:solidFill>
              </a:rPr>
              <a:t> </a:t>
            </a:r>
            <a:r>
              <a:rPr lang="en-US" sz="2800" i="1" smtClean="0"/>
              <a:t>  </a:t>
            </a:r>
            <a:endParaRPr lang="en-US" sz="28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CA_562_2"/>
          <p:cNvPicPr>
            <a:picLocks noChangeAspect="1" noChangeArrowheads="1"/>
          </p:cNvPicPr>
          <p:nvPr/>
        </p:nvPicPr>
        <p:blipFill>
          <a:blip r:embed="rId3"/>
          <a:srcRect/>
          <a:stretch>
            <a:fillRect/>
          </a:stretch>
        </p:blipFill>
        <p:spPr bwMode="auto">
          <a:xfrm>
            <a:off x="0" y="1524000"/>
            <a:ext cx="9144000" cy="5334000"/>
          </a:xfrm>
          <a:prstGeom prst="rect">
            <a:avLst/>
          </a:prstGeom>
          <a:noFill/>
          <a:ln w="9525">
            <a:noFill/>
            <a:miter lim="800000"/>
            <a:headEnd/>
            <a:tailEnd/>
          </a:ln>
        </p:spPr>
      </p:pic>
      <p:pic>
        <p:nvPicPr>
          <p:cNvPr id="15363" name="Picture 3" descr="but3"/>
          <p:cNvPicPr>
            <a:picLocks noChangeAspect="1" noChangeArrowheads="1"/>
          </p:cNvPicPr>
          <p:nvPr/>
        </p:nvPicPr>
        <p:blipFill>
          <a:blip r:embed="rId4"/>
          <a:srcRect/>
          <a:stretch>
            <a:fillRect/>
          </a:stretch>
        </p:blipFill>
        <p:spPr bwMode="auto">
          <a:xfrm>
            <a:off x="1676400" y="533400"/>
            <a:ext cx="6248400" cy="89217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smtClean="0"/>
          </a:p>
        </p:txBody>
      </p:sp>
      <p:sp>
        <p:nvSpPr>
          <p:cNvPr id="16387" name="Rectangle 3"/>
          <p:cNvSpPr>
            <a:spLocks noGrp="1" noChangeArrowheads="1"/>
          </p:cNvSpPr>
          <p:nvPr>
            <p:ph idx="1"/>
          </p:nvPr>
        </p:nvSpPr>
        <p:spPr/>
        <p:txBody>
          <a:bodyPr/>
          <a:lstStyle/>
          <a:p>
            <a:endParaRPr lang="en-US" smtClean="0"/>
          </a:p>
        </p:txBody>
      </p:sp>
      <p:sp>
        <p:nvSpPr>
          <p:cNvPr id="7" name="Footer Placeholder 6"/>
          <p:cNvSpPr>
            <a:spLocks noGrp="1"/>
          </p:cNvSpPr>
          <p:nvPr>
            <p:ph type="ftr" sz="quarter" idx="11"/>
          </p:nvPr>
        </p:nvSpPr>
        <p:spPr/>
        <p:txBody>
          <a:bodyPr/>
          <a:lstStyle/>
          <a:p>
            <a:pPr>
              <a:defRPr/>
            </a:pPr>
            <a:r>
              <a:rPr lang="en-US"/>
              <a:t>Dr.L.Girija</a:t>
            </a:r>
          </a:p>
        </p:txBody>
      </p:sp>
      <p:pic>
        <p:nvPicPr>
          <p:cNvPr id="16388" name="Picture 4" descr="cardligament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pic>
        <p:nvPicPr>
          <p:cNvPr id="17411" name="Picture 3" descr="pelvis"/>
          <p:cNvPicPr>
            <a:picLocks noGrp="1" noChangeAspect="1" noChangeArrowheads="1"/>
          </p:cNvPicPr>
          <p:nvPr>
            <p:ph idx="1"/>
          </p:nvPr>
        </p:nvPicPr>
        <p:blipFill>
          <a:blip r:embed="rId3"/>
          <a:srcRect/>
          <a:stretch>
            <a:fillRect/>
          </a:stretch>
        </p:blipFill>
        <p:spPr>
          <a:xfrm>
            <a:off x="0" y="0"/>
            <a:ext cx="9144000" cy="6858000"/>
          </a:xfrm>
          <a:noFill/>
        </p:spPr>
      </p:pic>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6553200" cy="762000"/>
          </a:xfrm>
        </p:spPr>
        <p:txBody>
          <a:bodyPr/>
          <a:lstStyle/>
          <a:p>
            <a:r>
              <a:rPr lang="en-US" smtClean="0">
                <a:solidFill>
                  <a:srgbClr val="FF9900"/>
                </a:solidFill>
              </a:rPr>
              <a:t>External diameters</a:t>
            </a:r>
          </a:p>
        </p:txBody>
      </p:sp>
      <p:sp>
        <p:nvSpPr>
          <p:cNvPr id="18435" name="Rectangle 3"/>
          <p:cNvSpPr>
            <a:spLocks noGrp="1" noChangeArrowheads="1"/>
          </p:cNvSpPr>
          <p:nvPr>
            <p:ph idx="1"/>
          </p:nvPr>
        </p:nvSpPr>
        <p:spPr>
          <a:xfrm>
            <a:off x="2286000" y="990600"/>
            <a:ext cx="6553200" cy="4724400"/>
          </a:xfrm>
        </p:spPr>
        <p:txBody>
          <a:bodyPr>
            <a:normAutofit fontScale="92500" lnSpcReduction="10000"/>
          </a:bodyPr>
          <a:lstStyle/>
          <a:p>
            <a:pPr>
              <a:lnSpc>
                <a:spcPct val="80000"/>
              </a:lnSpc>
            </a:pPr>
            <a:r>
              <a:rPr lang="en-US" sz="2400" smtClean="0">
                <a:solidFill>
                  <a:srgbClr val="CC3300"/>
                </a:solidFill>
              </a:rPr>
              <a:t>Inter spinous diameter</a:t>
            </a:r>
            <a:r>
              <a:rPr lang="en-US" sz="2400" smtClean="0"/>
              <a:t>. Distance between outre lips of anterosuperior iliac spine about 25cm.</a:t>
            </a:r>
          </a:p>
          <a:p>
            <a:pPr>
              <a:lnSpc>
                <a:spcPct val="80000"/>
              </a:lnSpc>
            </a:pPr>
            <a:r>
              <a:rPr lang="en-US" sz="2400" smtClean="0">
                <a:solidFill>
                  <a:srgbClr val="CC3300"/>
                </a:solidFill>
              </a:rPr>
              <a:t>Intercristal diameter</a:t>
            </a:r>
            <a:r>
              <a:rPr lang="en-US" sz="2400" smtClean="0"/>
              <a:t>. Distance between outre lips of iliac crests at the widest part about 27.5cm.</a:t>
            </a:r>
          </a:p>
          <a:p>
            <a:pPr>
              <a:lnSpc>
                <a:spcPct val="80000"/>
              </a:lnSpc>
            </a:pPr>
            <a:r>
              <a:rPr lang="en-US" sz="2400" smtClean="0"/>
              <a:t> </a:t>
            </a:r>
            <a:r>
              <a:rPr lang="en-US" sz="2400" smtClean="0">
                <a:solidFill>
                  <a:srgbClr val="CC3300"/>
                </a:solidFill>
              </a:rPr>
              <a:t>External cojugate (Diameter of Baudlocque) </a:t>
            </a:r>
            <a:r>
              <a:rPr lang="en-US" sz="2400" smtClean="0"/>
              <a:t>Distance between depression just belowThe spinous process of last lumbar vertabra and the most prominent point on the antero-sup surface ofsymphysis pubis in the mid line about 20cm.</a:t>
            </a:r>
          </a:p>
          <a:p>
            <a:pPr>
              <a:lnSpc>
                <a:spcPct val="80000"/>
              </a:lnSpc>
            </a:pPr>
            <a:r>
              <a:rPr lang="en-US" sz="2400" smtClean="0">
                <a:solidFill>
                  <a:srgbClr val="CC3300"/>
                </a:solidFill>
              </a:rPr>
              <a:t>Inter-trochanteric diameter. </a:t>
            </a:r>
            <a:r>
              <a:rPr lang="en-US" sz="2400" smtClean="0"/>
              <a:t>Maximum width between greater trochanters about 31cm.</a:t>
            </a:r>
            <a:endParaRPr lang="en-US" sz="2400" smtClean="0">
              <a:solidFill>
                <a:srgbClr val="CC3300"/>
              </a:solidFill>
            </a:endParaRPr>
          </a:p>
          <a:p>
            <a:pPr>
              <a:lnSpc>
                <a:spcPct val="80000"/>
              </a:lnSpc>
              <a:buFontTx/>
              <a:buNone/>
            </a:pPr>
            <a:r>
              <a:rPr lang="en-US" sz="2400" smtClean="0"/>
              <a:t>             </a:t>
            </a:r>
            <a:r>
              <a:rPr lang="en-US" sz="2400" smtClean="0">
                <a:solidFill>
                  <a:srgbClr val="FF3300"/>
                </a:solidFill>
              </a:rPr>
              <a:t>(These diameters have no clinical values)</a:t>
            </a:r>
          </a:p>
          <a:p>
            <a:pPr>
              <a:lnSpc>
                <a:spcPct val="80000"/>
              </a:lnSpc>
            </a:pPr>
            <a:endParaRPr lang="en-US" sz="2400" smtClean="0">
              <a:solidFill>
                <a:srgbClr val="FF3300"/>
              </a:solidFill>
            </a:endParaRP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228600"/>
            <a:ext cx="7772400" cy="381000"/>
          </a:xfrm>
        </p:spPr>
        <p:txBody>
          <a:bodyPr>
            <a:normAutofit fontScale="90000"/>
          </a:bodyPr>
          <a:lstStyle/>
          <a:p>
            <a:r>
              <a:rPr lang="en-US" sz="4000" b="1" u="sng" smtClean="0">
                <a:solidFill>
                  <a:srgbClr val="FF9900"/>
                </a:solidFill>
              </a:rPr>
              <a:t>Superior aperture</a:t>
            </a:r>
            <a:r>
              <a:rPr lang="en-US" sz="4000" u="sng" smtClean="0">
                <a:solidFill>
                  <a:srgbClr val="FF9900"/>
                </a:solidFill>
              </a:rPr>
              <a:t> or </a:t>
            </a:r>
            <a:r>
              <a:rPr lang="en-US" sz="4000" b="1" u="sng" smtClean="0">
                <a:solidFill>
                  <a:srgbClr val="FF9900"/>
                </a:solidFill>
              </a:rPr>
              <a:t>inlet</a:t>
            </a:r>
            <a:r>
              <a:rPr lang="en-US" sz="4000" smtClean="0">
                <a:solidFill>
                  <a:srgbClr val="FF3300"/>
                </a:solidFill>
              </a:rPr>
              <a:t> </a:t>
            </a:r>
          </a:p>
        </p:txBody>
      </p:sp>
      <p:sp>
        <p:nvSpPr>
          <p:cNvPr id="19459" name="Rectangle 3"/>
          <p:cNvSpPr>
            <a:spLocks noGrp="1" noChangeArrowheads="1"/>
          </p:cNvSpPr>
          <p:nvPr>
            <p:ph idx="1"/>
          </p:nvPr>
        </p:nvSpPr>
        <p:spPr>
          <a:xfrm>
            <a:off x="2133600" y="914400"/>
            <a:ext cx="7010400" cy="5562600"/>
          </a:xfrm>
        </p:spPr>
        <p:txBody>
          <a:bodyPr>
            <a:normAutofit lnSpcReduction="10000"/>
          </a:bodyPr>
          <a:lstStyle/>
          <a:p>
            <a:pPr>
              <a:lnSpc>
                <a:spcPct val="90000"/>
              </a:lnSpc>
            </a:pPr>
            <a:r>
              <a:rPr lang="en-US" sz="2400" b="1" smtClean="0"/>
              <a:t>The superior circumference forms the brim of the pelvis, the included space being called the superior aperture or inlet </a:t>
            </a:r>
          </a:p>
          <a:p>
            <a:pPr>
              <a:lnSpc>
                <a:spcPct val="90000"/>
              </a:lnSpc>
            </a:pPr>
            <a:r>
              <a:rPr lang="en-US" sz="2400" b="1" smtClean="0"/>
              <a:t>It is formed laterally by the pectineal and arcuate lines, in front by the crests of the pubes, and behind by the anterior margin of the base of the sacrum and sacrovertebral angle.</a:t>
            </a:r>
          </a:p>
          <a:p>
            <a:pPr>
              <a:lnSpc>
                <a:spcPct val="90000"/>
              </a:lnSpc>
            </a:pPr>
            <a:r>
              <a:rPr lang="en-US" sz="2400" b="1" smtClean="0"/>
              <a:t> The superior aperture is somewhat heart-shaped, obtusely pointed in front, diverging on either side, and encroached upon behind by the projection forward of the promontory of the sacrum.</a:t>
            </a:r>
          </a:p>
          <a:p>
            <a:pPr>
              <a:lnSpc>
                <a:spcPct val="90000"/>
              </a:lnSpc>
            </a:pPr>
            <a:r>
              <a:rPr lang="en-US" sz="2400" b="1" smtClean="0"/>
              <a:t> It has three principal diameters: antero-posterior, transverse, and oblique. </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7772400" cy="1143000"/>
          </a:xfrm>
        </p:spPr>
        <p:txBody>
          <a:bodyPr/>
          <a:lstStyle/>
          <a:p>
            <a:r>
              <a:rPr lang="en-US" b="1" u="sng" smtClean="0">
                <a:solidFill>
                  <a:srgbClr val="FF9900"/>
                </a:solidFill>
              </a:rPr>
              <a:t>Superior aperture</a:t>
            </a:r>
            <a:r>
              <a:rPr lang="en-US" u="sng" smtClean="0">
                <a:solidFill>
                  <a:srgbClr val="FF9900"/>
                </a:solidFill>
              </a:rPr>
              <a:t> or </a:t>
            </a:r>
            <a:r>
              <a:rPr lang="en-US" b="1" u="sng" smtClean="0">
                <a:solidFill>
                  <a:srgbClr val="FF9900"/>
                </a:solidFill>
              </a:rPr>
              <a:t>inlet…</a:t>
            </a:r>
          </a:p>
        </p:txBody>
      </p:sp>
      <p:sp>
        <p:nvSpPr>
          <p:cNvPr id="20483" name="Rectangle 3"/>
          <p:cNvSpPr>
            <a:spLocks noGrp="1" noChangeArrowheads="1"/>
          </p:cNvSpPr>
          <p:nvPr>
            <p:ph idx="1"/>
          </p:nvPr>
        </p:nvSpPr>
        <p:spPr>
          <a:xfrm>
            <a:off x="2133600" y="1219200"/>
            <a:ext cx="6705600" cy="4800600"/>
          </a:xfrm>
        </p:spPr>
        <p:txBody>
          <a:bodyPr>
            <a:normAutofit fontScale="92500" lnSpcReduction="10000"/>
          </a:bodyPr>
          <a:lstStyle/>
          <a:p>
            <a:pPr>
              <a:lnSpc>
                <a:spcPct val="90000"/>
              </a:lnSpc>
            </a:pPr>
            <a:r>
              <a:rPr lang="en-US" sz="2800" b="1" smtClean="0">
                <a:solidFill>
                  <a:srgbClr val="CC3300"/>
                </a:solidFill>
              </a:rPr>
              <a:t>Diagonal conjugate</a:t>
            </a:r>
            <a:r>
              <a:rPr lang="en-US" sz="2800" b="1" smtClean="0"/>
              <a:t>  extends from the sacralpromontory to the inner inferior boarder of symphysis pubis; its average measurement is about 11.5 cm. in the female. </a:t>
            </a:r>
          </a:p>
          <a:p>
            <a:pPr>
              <a:lnSpc>
                <a:spcPct val="90000"/>
              </a:lnSpc>
            </a:pPr>
            <a:r>
              <a:rPr lang="en-US" sz="2800" b="1" smtClean="0"/>
              <a:t>True conjugate is measured by reducing 1.5-2cm from diagonal conjugate.</a:t>
            </a:r>
          </a:p>
          <a:p>
            <a:pPr>
              <a:lnSpc>
                <a:spcPct val="90000"/>
              </a:lnSpc>
              <a:buFontTx/>
              <a:buNone/>
            </a:pPr>
            <a:r>
              <a:rPr lang="en-US" sz="2800" b="1" smtClean="0">
                <a:solidFill>
                  <a:srgbClr val="CC3300"/>
                </a:solidFill>
              </a:rPr>
              <a:t>More must be redused</a:t>
            </a:r>
          </a:p>
          <a:p>
            <a:pPr>
              <a:lnSpc>
                <a:spcPct val="90000"/>
              </a:lnSpc>
            </a:pPr>
            <a:r>
              <a:rPr lang="en-US" sz="2800" b="1" smtClean="0"/>
              <a:t>If pubic symphysis is more deeper,Inclination of pubis is more,Hieght of promntory is more. </a:t>
            </a:r>
            <a:endParaRPr lang="en-US" sz="28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u="sng" smtClean="0">
                <a:solidFill>
                  <a:srgbClr val="FF9900"/>
                </a:solidFill>
              </a:rPr>
              <a:t>Superior aperture</a:t>
            </a:r>
            <a:r>
              <a:rPr lang="en-US" u="sng" smtClean="0">
                <a:solidFill>
                  <a:srgbClr val="FF9900"/>
                </a:solidFill>
              </a:rPr>
              <a:t> or </a:t>
            </a:r>
            <a:r>
              <a:rPr lang="en-US" b="1" u="sng" smtClean="0">
                <a:solidFill>
                  <a:srgbClr val="FF9900"/>
                </a:solidFill>
              </a:rPr>
              <a:t>inlet…</a:t>
            </a:r>
          </a:p>
        </p:txBody>
      </p:sp>
      <p:sp>
        <p:nvSpPr>
          <p:cNvPr id="21507" name="Rectangle 3"/>
          <p:cNvSpPr>
            <a:spLocks noGrp="1" noChangeArrowheads="1"/>
          </p:cNvSpPr>
          <p:nvPr>
            <p:ph idx="1"/>
          </p:nvPr>
        </p:nvSpPr>
        <p:spPr/>
        <p:txBody>
          <a:bodyPr>
            <a:normAutofit fontScale="92500"/>
          </a:bodyPr>
          <a:lstStyle/>
          <a:p>
            <a:pPr>
              <a:lnSpc>
                <a:spcPct val="90000"/>
              </a:lnSpc>
            </a:pPr>
            <a:r>
              <a:rPr lang="en-US" sz="2800" b="1" smtClean="0">
                <a:solidFill>
                  <a:srgbClr val="CC3300"/>
                </a:solidFill>
              </a:rPr>
              <a:t>The transverse diameter</a:t>
            </a:r>
            <a:r>
              <a:rPr lang="en-US" sz="2800" b="1" smtClean="0"/>
              <a:t> extends across the greatest width of the superior aperture, from the middle of the brim on one side to the same point on the opposite; its average measurement is about 13.5 cm. in the female.</a:t>
            </a:r>
          </a:p>
          <a:p>
            <a:pPr>
              <a:lnSpc>
                <a:spcPct val="90000"/>
              </a:lnSpc>
            </a:pPr>
            <a:r>
              <a:rPr lang="en-US" sz="2800" b="1" smtClean="0"/>
              <a:t> </a:t>
            </a:r>
            <a:r>
              <a:rPr lang="en-US" sz="2800" b="1" smtClean="0">
                <a:solidFill>
                  <a:srgbClr val="CC3300"/>
                </a:solidFill>
              </a:rPr>
              <a:t>The oblique diameter</a:t>
            </a:r>
            <a:r>
              <a:rPr lang="en-US" sz="2800" b="1" smtClean="0"/>
              <a:t> extends from the iliopectineal eminence of one side to the sacroiliac articulation of the opposite side; its average measurement is about 12.75 cm. in the female</a:t>
            </a:r>
            <a:r>
              <a:rPr lang="en-US" sz="1600" smtClean="0"/>
              <a:t>. </a:t>
            </a:r>
          </a:p>
          <a:p>
            <a:pPr>
              <a:lnSpc>
                <a:spcPct val="90000"/>
              </a:lnSpc>
            </a:pPr>
            <a:endParaRPr lang="en-US" sz="2800" smtClean="0"/>
          </a:p>
          <a:p>
            <a:pPr>
              <a:lnSpc>
                <a:spcPct val="90000"/>
              </a:lnSpc>
            </a:pPr>
            <a:endParaRPr lang="en-US" sz="24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keleton1x"/>
          <p:cNvPicPr>
            <a:picLocks noGrp="1" noChangeAspect="1" noChangeArrowheads="1" noCrop="1"/>
          </p:cNvPicPr>
          <p:nvPr>
            <p:ph type="ctrTitle"/>
          </p:nvPr>
        </p:nvPicPr>
        <p:blipFill>
          <a:blip r:embed="rId3"/>
          <a:stretch>
            <a:fillRect/>
          </a:stretch>
        </p:blipFill>
        <p:spPr>
          <a:xfrm>
            <a:off x="4332288" y="2073275"/>
            <a:ext cx="552450" cy="1323975"/>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38"/>
          <p:cNvPicPr>
            <a:picLocks noGrp="1" noChangeAspect="1" noChangeArrowheads="1"/>
          </p:cNvPicPr>
          <p:nvPr>
            <p:ph idx="1"/>
          </p:nvPr>
        </p:nvPicPr>
        <p:blipFill>
          <a:blip r:embed="rId3"/>
          <a:srcRect/>
          <a:stretch>
            <a:fillRect/>
          </a:stretch>
        </p:blipFill>
        <p:spPr>
          <a:xfrm>
            <a:off x="0" y="0"/>
            <a:ext cx="9144000" cy="6858000"/>
          </a:xfrm>
          <a:noFill/>
        </p:spPr>
      </p:pic>
      <p:sp>
        <p:nvSpPr>
          <p:cNvPr id="6" name="Footer Placeholder 5"/>
          <p:cNvSpPr>
            <a:spLocks noGrp="1"/>
          </p:cNvSpPr>
          <p:nvPr>
            <p:ph type="ftr" sz="quarter" idx="11"/>
          </p:nvPr>
        </p:nvSpPr>
        <p:spPr/>
        <p:txBody>
          <a:bodyPr/>
          <a:lstStyle/>
          <a:p>
            <a:pPr>
              <a:defRPr/>
            </a:pPr>
            <a:r>
              <a:rPr lang="en-US"/>
              <a:t>Dr.L.Girija</a:t>
            </a:r>
          </a:p>
        </p:txBody>
      </p:sp>
      <p:sp>
        <p:nvSpPr>
          <p:cNvPr id="22531" name="Text Box 3"/>
          <p:cNvSpPr txBox="1">
            <a:spLocks noChangeArrowheads="1"/>
          </p:cNvSpPr>
          <p:nvPr/>
        </p:nvSpPr>
        <p:spPr bwMode="auto">
          <a:xfrm>
            <a:off x="457200" y="5673725"/>
            <a:ext cx="1905000" cy="641350"/>
          </a:xfrm>
          <a:prstGeom prst="rect">
            <a:avLst/>
          </a:prstGeom>
          <a:noFill/>
          <a:ln w="9525">
            <a:noFill/>
            <a:miter lim="800000"/>
            <a:headEnd/>
            <a:tailEnd/>
          </a:ln>
        </p:spPr>
        <p:txBody>
          <a:bodyPr>
            <a:spAutoFit/>
          </a:bodyPr>
          <a:lstStyle/>
          <a:p>
            <a:r>
              <a:rPr lang="en-US" sz="1800">
                <a:latin typeface="Arial Narrow" pitchFamily="34" charset="0"/>
              </a:rPr>
              <a:t> </a:t>
            </a:r>
            <a:r>
              <a:rPr lang="en-US" sz="3600" b="1">
                <a:solidFill>
                  <a:schemeClr val="tx2"/>
                </a:solidFill>
                <a:latin typeface="Arial Narrow" pitchFamily="34" charset="0"/>
              </a:rPr>
              <a:t>inlet</a:t>
            </a:r>
            <a:r>
              <a:rPr lang="en-US" sz="3600">
                <a:latin typeface="Arial Narrow"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0"/>
            <a:ext cx="7772400" cy="457200"/>
          </a:xfrm>
        </p:spPr>
        <p:txBody>
          <a:bodyPr>
            <a:normAutofit fontScale="90000"/>
          </a:bodyPr>
          <a:lstStyle/>
          <a:p>
            <a:r>
              <a:rPr lang="en-US" sz="4800" b="1" u="sng" smtClean="0">
                <a:solidFill>
                  <a:srgbClr val="FF9900"/>
                </a:solidFill>
              </a:rPr>
              <a:t>cavity</a:t>
            </a:r>
            <a:r>
              <a:rPr lang="en-US" sz="4000" smtClean="0"/>
              <a:t> </a:t>
            </a:r>
          </a:p>
        </p:txBody>
      </p:sp>
      <p:sp>
        <p:nvSpPr>
          <p:cNvPr id="23555" name="Rectangle 3"/>
          <p:cNvSpPr>
            <a:spLocks noGrp="1" noChangeArrowheads="1"/>
          </p:cNvSpPr>
          <p:nvPr>
            <p:ph idx="1"/>
          </p:nvPr>
        </p:nvSpPr>
        <p:spPr>
          <a:xfrm>
            <a:off x="1981200" y="609600"/>
            <a:ext cx="6553200" cy="5519738"/>
          </a:xfrm>
        </p:spPr>
        <p:txBody>
          <a:bodyPr>
            <a:normAutofit fontScale="92500" lnSpcReduction="20000"/>
          </a:bodyPr>
          <a:lstStyle/>
          <a:p>
            <a:pPr>
              <a:lnSpc>
                <a:spcPct val="80000"/>
              </a:lnSpc>
            </a:pPr>
            <a:r>
              <a:rPr lang="en-US" sz="2000" b="1" smtClean="0"/>
              <a:t>The cavity of the lesser pelvis is bounded in front and below by the pubic symphysis and the superior rami of the pubes;</a:t>
            </a:r>
          </a:p>
          <a:p>
            <a:pPr>
              <a:lnSpc>
                <a:spcPct val="80000"/>
              </a:lnSpc>
            </a:pPr>
            <a:r>
              <a:rPr lang="en-US" sz="2000" b="1" smtClean="0"/>
              <a:t> Above and behind, by the pelvic surfaces of the sacrum and coccyx, which, curving forward above and below, contract the superior and inferior apertures of the cavity; </a:t>
            </a:r>
          </a:p>
          <a:p>
            <a:pPr>
              <a:lnSpc>
                <a:spcPct val="80000"/>
              </a:lnSpc>
            </a:pPr>
            <a:r>
              <a:rPr lang="en-US" sz="2000" b="1" smtClean="0"/>
              <a:t>laterally, by a broad, smooth, quadrangular area of bone, corresponding to the inner surfaces of the body and superior ramus of the ischium and that part of the ilium which is below the arcuate line. </a:t>
            </a:r>
          </a:p>
          <a:p>
            <a:pPr>
              <a:lnSpc>
                <a:spcPct val="80000"/>
              </a:lnSpc>
            </a:pPr>
            <a:r>
              <a:rPr lang="en-US" sz="2000" b="1" smtClean="0"/>
              <a:t>From this description it will be seen that the cavity of the lesser pelvis is a short, curved canal, considerably deeper on its posterior than on its anterior wall.</a:t>
            </a:r>
          </a:p>
          <a:p>
            <a:pPr>
              <a:lnSpc>
                <a:spcPct val="80000"/>
              </a:lnSpc>
            </a:pPr>
            <a:r>
              <a:rPr lang="en-US" sz="2000" b="1" smtClean="0"/>
              <a:t> It contains, in the fresh subject, the pelvic colon, rectum, bladder, and some of the organs of generation. The rectum is placed at the back of the pelvis, in the curve of the sacrum and coccyx; the bladder is in front, behind the pubic symphysis. In the female</a:t>
            </a:r>
            <a:r>
              <a:rPr lang="en-US" sz="2400" b="1" smtClean="0"/>
              <a:t> the uterus and vagina occupy the interval</a:t>
            </a:r>
            <a:r>
              <a:rPr lang="en-US" sz="2000" b="1" smtClean="0"/>
              <a:t> </a:t>
            </a:r>
            <a:r>
              <a:rPr lang="en-US" sz="2400" smtClean="0"/>
              <a:t>between these viscera. </a:t>
            </a:r>
          </a:p>
          <a:p>
            <a:pPr>
              <a:lnSpc>
                <a:spcPct val="80000"/>
              </a:lnSpc>
            </a:pPr>
            <a:endParaRPr lang="en-US" sz="2400" smtClean="0"/>
          </a:p>
          <a:p>
            <a:pPr>
              <a:lnSpc>
                <a:spcPct val="80000"/>
              </a:lnSpc>
            </a:pPr>
            <a:r>
              <a:rPr lang="en-US" sz="900" smtClean="0"/>
              <a:t> </a:t>
            </a:r>
          </a:p>
          <a:p>
            <a:pPr>
              <a:lnSpc>
                <a:spcPct val="80000"/>
              </a:lnSpc>
            </a:pPr>
            <a:endParaRPr lang="en-US" sz="900" smtClean="0"/>
          </a:p>
          <a:p>
            <a:pPr>
              <a:lnSpc>
                <a:spcPct val="80000"/>
              </a:lnSpc>
            </a:pPr>
            <a:endParaRPr lang="en-US" sz="9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0"/>
            <a:ext cx="7772400" cy="685800"/>
          </a:xfrm>
        </p:spPr>
        <p:txBody>
          <a:bodyPr/>
          <a:lstStyle/>
          <a:p>
            <a:r>
              <a:rPr lang="en-US" b="1" u="sng" smtClean="0">
                <a:solidFill>
                  <a:srgbClr val="FF9900"/>
                </a:solidFill>
              </a:rPr>
              <a:t>cavity</a:t>
            </a:r>
          </a:p>
        </p:txBody>
      </p:sp>
      <p:sp>
        <p:nvSpPr>
          <p:cNvPr id="24579" name="Rectangle 3"/>
          <p:cNvSpPr>
            <a:spLocks noGrp="1" noChangeArrowheads="1"/>
          </p:cNvSpPr>
          <p:nvPr>
            <p:ph idx="1"/>
          </p:nvPr>
        </p:nvSpPr>
        <p:spPr>
          <a:xfrm>
            <a:off x="2057400" y="762000"/>
            <a:ext cx="7086600" cy="6096000"/>
          </a:xfrm>
        </p:spPr>
        <p:txBody>
          <a:bodyPr>
            <a:normAutofit lnSpcReduction="10000"/>
          </a:bodyPr>
          <a:lstStyle/>
          <a:p>
            <a:r>
              <a:rPr lang="en-US" sz="2800" smtClean="0">
                <a:solidFill>
                  <a:srgbClr val="CC3300"/>
                </a:solidFill>
              </a:rPr>
              <a:t>Plane ofGreatest pelvic dimensions.</a:t>
            </a:r>
            <a:r>
              <a:rPr lang="en-US" sz="2800" smtClean="0"/>
              <a:t>It passes through junction of 2</a:t>
            </a:r>
            <a:r>
              <a:rPr lang="en-US" sz="2800" baseline="30000" smtClean="0"/>
              <a:t>nd</a:t>
            </a:r>
            <a:r>
              <a:rPr lang="en-US" sz="2800" smtClean="0"/>
              <a:t> and 3</a:t>
            </a:r>
            <a:r>
              <a:rPr lang="en-US" sz="2800" baseline="30000" smtClean="0"/>
              <a:t>rd</a:t>
            </a:r>
            <a:r>
              <a:rPr lang="en-US" sz="2800" smtClean="0"/>
              <a:t> sacral vertabrae laterally through ischial bone over the middle of acetabulum ,circular in shape </a:t>
            </a:r>
            <a:r>
              <a:rPr lang="en-US" sz="2800" smtClean="0">
                <a:solidFill>
                  <a:srgbClr val="669900"/>
                </a:solidFill>
              </a:rPr>
              <a:t>antero-post diameter12.5cm,Transvers diameter 12.75cm</a:t>
            </a:r>
          </a:p>
          <a:p>
            <a:r>
              <a:rPr lang="en-US" sz="2800" smtClean="0">
                <a:solidFill>
                  <a:srgbClr val="CC3300"/>
                </a:solidFill>
              </a:rPr>
              <a:t>Plane of least dimensions. </a:t>
            </a:r>
            <a:r>
              <a:rPr lang="en-US" sz="2800" smtClean="0"/>
              <a:t>Extends through lower margine of symphysis pubis,  tip of the sacrum and ischial </a:t>
            </a:r>
            <a:r>
              <a:rPr lang="en-US" sz="2800" smtClean="0">
                <a:solidFill>
                  <a:srgbClr val="669900"/>
                </a:solidFill>
              </a:rPr>
              <a:t>spines. Antero-post diameter about 11.5cm, Transverse diamete about10.5cm.</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0" y="152400"/>
            <a:ext cx="6553200" cy="838200"/>
          </a:xfrm>
        </p:spPr>
        <p:txBody>
          <a:bodyPr>
            <a:normAutofit fontScale="90000"/>
          </a:bodyPr>
          <a:lstStyle/>
          <a:p>
            <a:r>
              <a:rPr lang="en-US" sz="4000" b="1" u="sng" smtClean="0">
                <a:solidFill>
                  <a:srgbClr val="FF9900"/>
                </a:solidFill>
              </a:rPr>
              <a:t>inferior aperture</a:t>
            </a:r>
            <a:r>
              <a:rPr lang="en-US" sz="4000" u="sng" smtClean="0">
                <a:solidFill>
                  <a:srgbClr val="FF9900"/>
                </a:solidFill>
              </a:rPr>
              <a:t> or </a:t>
            </a:r>
            <a:r>
              <a:rPr lang="en-US" sz="4000" b="1" u="sng" smtClean="0">
                <a:solidFill>
                  <a:srgbClr val="FF9900"/>
                </a:solidFill>
              </a:rPr>
              <a:t>outlet</a:t>
            </a:r>
            <a:r>
              <a:rPr lang="en-US" smtClean="0"/>
              <a:t> </a:t>
            </a:r>
          </a:p>
        </p:txBody>
      </p:sp>
      <p:sp>
        <p:nvSpPr>
          <p:cNvPr id="25603" name="Rectangle 3"/>
          <p:cNvSpPr>
            <a:spLocks noGrp="1" noChangeArrowheads="1"/>
          </p:cNvSpPr>
          <p:nvPr>
            <p:ph idx="1"/>
          </p:nvPr>
        </p:nvSpPr>
        <p:spPr>
          <a:xfrm>
            <a:off x="2438400" y="1447800"/>
            <a:ext cx="6400800" cy="5105400"/>
          </a:xfrm>
        </p:spPr>
        <p:txBody>
          <a:bodyPr>
            <a:normAutofit lnSpcReduction="10000"/>
          </a:bodyPr>
          <a:lstStyle/>
          <a:p>
            <a:pPr>
              <a:lnSpc>
                <a:spcPct val="80000"/>
              </a:lnSpc>
            </a:pPr>
            <a:r>
              <a:rPr lang="en-US" sz="2800" b="1" smtClean="0"/>
              <a:t>The lower circumference of the pelvis is very irregular; the space enclosed by it is named the </a:t>
            </a:r>
            <a:r>
              <a:rPr lang="en-US" sz="2800" b="1" smtClean="0">
                <a:solidFill>
                  <a:srgbClr val="FF9900"/>
                </a:solidFill>
              </a:rPr>
              <a:t>inferior aperture or outlet</a:t>
            </a:r>
            <a:r>
              <a:rPr lang="en-US" sz="2800" b="1" smtClean="0"/>
              <a:t> </a:t>
            </a:r>
          </a:p>
          <a:p>
            <a:pPr>
              <a:lnSpc>
                <a:spcPct val="80000"/>
              </a:lnSpc>
            </a:pPr>
            <a:r>
              <a:rPr lang="en-US" sz="2800" b="1" smtClean="0"/>
              <a:t> And is bounded behind by the point of the coccyx, and laterally by the ischial tuberosities. </a:t>
            </a:r>
          </a:p>
          <a:p>
            <a:pPr>
              <a:lnSpc>
                <a:spcPct val="80000"/>
              </a:lnSpc>
            </a:pPr>
            <a:r>
              <a:rPr lang="en-US" sz="2800" b="1" smtClean="0"/>
              <a:t>These eminences are separated by three notches: one in front, </a:t>
            </a:r>
          </a:p>
          <a:p>
            <a:pPr>
              <a:lnSpc>
                <a:spcPct val="80000"/>
              </a:lnSpc>
            </a:pPr>
            <a:r>
              <a:rPr lang="en-US" sz="2800" b="1" smtClean="0"/>
              <a:t>The pubic arch, formed by the convergence of the inferior rami of the ischium and pubis on either side.</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0"/>
            <a:ext cx="7772400" cy="762000"/>
          </a:xfrm>
        </p:spPr>
        <p:txBody>
          <a:bodyPr/>
          <a:lstStyle/>
          <a:p>
            <a:r>
              <a:rPr lang="en-US" b="1" u="sng" smtClean="0">
                <a:solidFill>
                  <a:srgbClr val="FF9900"/>
                </a:solidFill>
              </a:rPr>
              <a:t>Inferior aperture</a:t>
            </a:r>
            <a:r>
              <a:rPr lang="en-US" u="sng" smtClean="0">
                <a:solidFill>
                  <a:srgbClr val="FF9900"/>
                </a:solidFill>
              </a:rPr>
              <a:t> or </a:t>
            </a:r>
            <a:r>
              <a:rPr lang="en-US" b="1" u="sng" smtClean="0">
                <a:solidFill>
                  <a:srgbClr val="FF9900"/>
                </a:solidFill>
              </a:rPr>
              <a:t>outlet</a:t>
            </a:r>
          </a:p>
        </p:txBody>
      </p:sp>
      <p:sp>
        <p:nvSpPr>
          <p:cNvPr id="26627" name="Rectangle 3"/>
          <p:cNvSpPr>
            <a:spLocks noGrp="1" noChangeArrowheads="1"/>
          </p:cNvSpPr>
          <p:nvPr>
            <p:ph idx="1"/>
          </p:nvPr>
        </p:nvSpPr>
        <p:spPr/>
        <p:txBody>
          <a:bodyPr/>
          <a:lstStyle/>
          <a:p>
            <a:endParaRPr lang="en-US" smtClean="0"/>
          </a:p>
        </p:txBody>
      </p:sp>
      <p:sp>
        <p:nvSpPr>
          <p:cNvPr id="7" name="Footer Placeholder 6"/>
          <p:cNvSpPr>
            <a:spLocks noGrp="1"/>
          </p:cNvSpPr>
          <p:nvPr>
            <p:ph type="ftr" sz="quarter" idx="11"/>
          </p:nvPr>
        </p:nvSpPr>
        <p:spPr/>
        <p:txBody>
          <a:bodyPr/>
          <a:lstStyle/>
          <a:p>
            <a:pPr>
              <a:defRPr/>
            </a:pPr>
            <a:r>
              <a:rPr lang="en-US"/>
              <a:t>Dr.L.Girija</a:t>
            </a:r>
          </a:p>
        </p:txBody>
      </p:sp>
      <p:sp>
        <p:nvSpPr>
          <p:cNvPr id="26628" name="Rectangle 4"/>
          <p:cNvSpPr>
            <a:spLocks noGrp="1" noChangeArrowheads="1"/>
          </p:cNvSpPr>
          <p:nvPr>
            <p:ph type="body" idx="4294967295"/>
          </p:nvPr>
        </p:nvSpPr>
        <p:spPr>
          <a:xfrm>
            <a:off x="2133600" y="838200"/>
            <a:ext cx="7010400" cy="6019800"/>
          </a:xfrm>
          <a:solidFill>
            <a:srgbClr val="CC0000"/>
          </a:solidFill>
        </p:spPr>
        <p:txBody>
          <a:bodyPr>
            <a:normAutofit lnSpcReduction="10000"/>
          </a:bodyPr>
          <a:lstStyle/>
          <a:p>
            <a:pPr>
              <a:lnSpc>
                <a:spcPct val="90000"/>
              </a:lnSpc>
            </a:pPr>
            <a:r>
              <a:rPr lang="en-US" sz="2400" b="1" smtClean="0"/>
              <a:t>The other notches, one on either side, are formed by the sacrum and coccyx behind, the ischium in front, and the ilium above; they are called the sciatic notches; </a:t>
            </a:r>
          </a:p>
          <a:p>
            <a:pPr>
              <a:lnSpc>
                <a:spcPct val="90000"/>
              </a:lnSpc>
            </a:pPr>
            <a:r>
              <a:rPr lang="en-US" sz="2400" b="1" smtClean="0"/>
              <a:t>In the natural state they are converted into foramina by the sacrotuberous and sacrospinous ligaments.</a:t>
            </a:r>
          </a:p>
          <a:p>
            <a:pPr>
              <a:lnSpc>
                <a:spcPct val="90000"/>
              </a:lnSpc>
            </a:pPr>
            <a:r>
              <a:rPr lang="en-US" sz="2400" b="1" smtClean="0"/>
              <a:t> When the ligaments are </a:t>
            </a:r>
            <a:r>
              <a:rPr lang="en-US" sz="2400" b="1" i="1" smtClean="0"/>
              <a:t>in situ,</a:t>
            </a:r>
            <a:r>
              <a:rPr lang="en-US" sz="2400" b="1" smtClean="0"/>
              <a:t> the inferior aperture of the pelvis is lozenge-shaped, bounded, in front, by the pubic arcuate ligament and the inferior rami of the pubes and ischia; laterally, by the ischial tuberosities; and behind, by the sacrotuberous ligaments and the tip of the coccyx.</a:t>
            </a:r>
            <a:r>
              <a:rPr lang="en-US" sz="2400" b="1" i="1" smtClean="0"/>
              <a:t>   </a:t>
            </a:r>
            <a:endParaRPr lang="en-US" sz="2400" b="1" smtClean="0"/>
          </a:p>
          <a:p>
            <a:pPr>
              <a:lnSpc>
                <a:spcPct val="90000"/>
              </a:lnSpc>
            </a:pPr>
            <a:endParaRPr 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3200" u="sng" smtClean="0">
                <a:solidFill>
                  <a:srgbClr val="FF9900"/>
                </a:solidFill>
              </a:rPr>
              <a:t>Diameters of inferior aperture of lesser pelvis </a:t>
            </a:r>
            <a:r>
              <a:rPr lang="en-US" sz="3200" u="sng" smtClean="0">
                <a:solidFill>
                  <a:srgbClr val="CC0000"/>
                </a:solidFill>
              </a:rPr>
              <a:t>(outlet)</a:t>
            </a:r>
          </a:p>
        </p:txBody>
      </p:sp>
      <p:sp>
        <p:nvSpPr>
          <p:cNvPr id="27651" name="Rectangle 3"/>
          <p:cNvSpPr>
            <a:spLocks noGrp="1" noChangeArrowheads="1"/>
          </p:cNvSpPr>
          <p:nvPr>
            <p:ph idx="1"/>
          </p:nvPr>
        </p:nvSpPr>
        <p:spPr/>
        <p:txBody>
          <a:bodyPr/>
          <a:lstStyle/>
          <a:p>
            <a:pPr>
              <a:lnSpc>
                <a:spcPct val="80000"/>
              </a:lnSpc>
            </a:pPr>
            <a:r>
              <a:rPr lang="en-US" sz="2000" smtClean="0"/>
              <a:t>The diameters of the outlet of the pelvis are two, antero-posterior and transverse. </a:t>
            </a:r>
          </a:p>
          <a:p>
            <a:pPr>
              <a:lnSpc>
                <a:spcPct val="80000"/>
              </a:lnSpc>
            </a:pPr>
            <a:r>
              <a:rPr lang="en-US" sz="2000" smtClean="0"/>
              <a:t>The </a:t>
            </a:r>
            <a:r>
              <a:rPr lang="en-US" sz="2000" b="1" smtClean="0">
                <a:solidFill>
                  <a:srgbClr val="CC3300"/>
                </a:solidFill>
              </a:rPr>
              <a:t>antero-posterior diameter</a:t>
            </a:r>
            <a:r>
              <a:rPr lang="en-US" sz="2000" smtClean="0"/>
              <a:t> extends from the tip of the coccyx to the lower part of the pubic symphysis; its measurement is about 11.cm. in the female.</a:t>
            </a:r>
          </a:p>
          <a:p>
            <a:pPr>
              <a:lnSpc>
                <a:spcPct val="80000"/>
              </a:lnSpc>
            </a:pPr>
            <a:r>
              <a:rPr lang="en-US" sz="2000" smtClean="0"/>
              <a:t> It varies with the length of the coccyx, and is capable of increase or diminution, on account of the mobility of that bone. </a:t>
            </a:r>
          </a:p>
          <a:p>
            <a:pPr>
              <a:lnSpc>
                <a:spcPct val="80000"/>
              </a:lnSpc>
            </a:pPr>
            <a:r>
              <a:rPr lang="en-US" sz="2000" b="1" smtClean="0">
                <a:solidFill>
                  <a:srgbClr val="CC3300"/>
                </a:solidFill>
              </a:rPr>
              <a:t>Transverse diameter (Bi ischial orInter tuberous),</a:t>
            </a:r>
            <a:r>
              <a:rPr lang="en-US" sz="2000" smtClean="0">
                <a:solidFill>
                  <a:srgbClr val="CC3300"/>
                </a:solidFill>
              </a:rPr>
              <a:t> </a:t>
            </a:r>
            <a:r>
              <a:rPr lang="en-US" sz="2000" smtClean="0"/>
              <a:t>measured between the posterior parts of the ischial tuberosities, is about 8cm. in the female. </a:t>
            </a:r>
          </a:p>
          <a:p>
            <a:pPr>
              <a:lnSpc>
                <a:spcPct val="80000"/>
              </a:lnSpc>
            </a:pPr>
            <a:r>
              <a:rPr lang="en-US" sz="2000" smtClean="0">
                <a:solidFill>
                  <a:srgbClr val="CC3300"/>
                </a:solidFill>
              </a:rPr>
              <a:t>Post sagital diameter</a:t>
            </a:r>
            <a:r>
              <a:rPr lang="en-US" sz="2000" smtClean="0"/>
              <a:t> Distance from mid point of line between ischial tuberosities and external surface of tip of scrum about 7.0cm.</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39"/>
          <p:cNvPicPr>
            <a:picLocks noGrp="1" noChangeAspect="1" noChangeArrowheads="1"/>
          </p:cNvPicPr>
          <p:nvPr>
            <p:ph idx="1"/>
          </p:nvPr>
        </p:nvPicPr>
        <p:blipFill>
          <a:blip r:embed="rId3"/>
          <a:srcRect/>
          <a:stretch>
            <a:fillRect/>
          </a:stretch>
        </p:blipFill>
        <p:spPr>
          <a:xfrm>
            <a:off x="-152400" y="0"/>
            <a:ext cx="9296400" cy="6858000"/>
          </a:xfrm>
          <a:noFill/>
        </p:spPr>
      </p:pic>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smtClean="0"/>
          </a:p>
        </p:txBody>
      </p:sp>
      <p:sp>
        <p:nvSpPr>
          <p:cNvPr id="29699" name="Rectangle 3"/>
          <p:cNvSpPr>
            <a:spLocks noGrp="1" noChangeArrowheads="1"/>
          </p:cNvSpPr>
          <p:nvPr>
            <p:ph idx="1"/>
          </p:nvPr>
        </p:nvSpPr>
        <p:spPr/>
        <p:txBody>
          <a:bodyPr/>
          <a:lstStyle/>
          <a:p>
            <a:endParaRPr lang="en-US" smtClean="0"/>
          </a:p>
        </p:txBody>
      </p:sp>
      <p:sp>
        <p:nvSpPr>
          <p:cNvPr id="7" name="Footer Placeholder 6"/>
          <p:cNvSpPr>
            <a:spLocks noGrp="1"/>
          </p:cNvSpPr>
          <p:nvPr>
            <p:ph type="ftr" sz="quarter" idx="11"/>
          </p:nvPr>
        </p:nvSpPr>
        <p:spPr/>
        <p:txBody>
          <a:bodyPr/>
          <a:lstStyle/>
          <a:p>
            <a:pPr>
              <a:defRPr/>
            </a:pPr>
            <a:r>
              <a:rPr lang="en-US"/>
              <a:t>Dr.L.Girija</a:t>
            </a:r>
          </a:p>
        </p:txBody>
      </p:sp>
      <p:pic>
        <p:nvPicPr>
          <p:cNvPr id="29700" name="Picture 4" descr="diameters"/>
          <p:cNvPicPr>
            <a:picLocks noChangeAspect="1" noChangeArrowheads="1"/>
          </p:cNvPicPr>
          <p:nvPr/>
        </p:nvPicPr>
        <p:blipFill>
          <a:blip r:embed="rId2"/>
          <a:srcRect/>
          <a:stretch>
            <a:fillRect/>
          </a:stretch>
        </p:blipFill>
        <p:spPr bwMode="auto">
          <a:xfrm>
            <a:off x="2286000" y="1524000"/>
            <a:ext cx="6553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tabLst>
                <a:tab pos="4630738" algn="l"/>
              </a:tabLst>
            </a:pPr>
            <a:r>
              <a:rPr lang="en-US" u="sng" smtClean="0">
                <a:solidFill>
                  <a:srgbClr val="FF9900"/>
                </a:solidFill>
              </a:rPr>
              <a:t>Pelvic inclination</a:t>
            </a:r>
          </a:p>
        </p:txBody>
      </p:sp>
      <p:sp>
        <p:nvSpPr>
          <p:cNvPr id="30723" name="Rectangle 3"/>
          <p:cNvSpPr>
            <a:spLocks noGrp="1" noChangeArrowheads="1"/>
          </p:cNvSpPr>
          <p:nvPr>
            <p:ph idx="1"/>
          </p:nvPr>
        </p:nvSpPr>
        <p:spPr>
          <a:xfrm>
            <a:off x="2362200" y="1752600"/>
            <a:ext cx="6553200" cy="4724400"/>
          </a:xfrm>
        </p:spPr>
        <p:txBody>
          <a:bodyPr>
            <a:normAutofit lnSpcReduction="10000"/>
          </a:bodyPr>
          <a:lstStyle/>
          <a:p>
            <a:pPr>
              <a:lnSpc>
                <a:spcPct val="90000"/>
              </a:lnSpc>
              <a:buFontTx/>
              <a:buNone/>
            </a:pPr>
            <a:r>
              <a:rPr lang="en-US" sz="2800" smtClean="0"/>
              <a:t>The position of the pelvis in the erect posture is so that the anterior superior iliac spines and the front of the top of the symphysis pubis are in the same vertical plane.</a:t>
            </a:r>
            <a:r>
              <a:rPr lang="en-US" sz="2800" i="1" smtClean="0"/>
              <a:t> The angle formed between plane of pelvic inlet and the horizontal planeis called angle of pelvic inclination,it is increased in high assimilation pelvis(such case delay in engage ment of head)  </a:t>
            </a:r>
            <a:endParaRPr lang="en-US" sz="28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0"/>
            <a:ext cx="7772400" cy="914400"/>
          </a:xfrm>
        </p:spPr>
        <p:txBody>
          <a:bodyPr>
            <a:normAutofit fontScale="90000"/>
          </a:bodyPr>
          <a:lstStyle/>
          <a:p>
            <a:r>
              <a:rPr lang="en-US" sz="2400" b="1" smtClean="0">
                <a:solidFill>
                  <a:srgbClr val="FF9900"/>
                </a:solidFill>
              </a:rPr>
              <a:t>Differences between the Male and Female Pelves</a:t>
            </a:r>
            <a:r>
              <a:rPr lang="en-US" sz="2400" b="1" smtClean="0"/>
              <a:t>.</a:t>
            </a:r>
            <a:r>
              <a:rPr lang="en-US" sz="4000" smtClean="0"/>
              <a:t> </a:t>
            </a:r>
          </a:p>
        </p:txBody>
      </p:sp>
      <p:sp>
        <p:nvSpPr>
          <p:cNvPr id="31747" name="Rectangle 3"/>
          <p:cNvSpPr>
            <a:spLocks noGrp="1" noChangeArrowheads="1"/>
          </p:cNvSpPr>
          <p:nvPr>
            <p:ph idx="1"/>
          </p:nvPr>
        </p:nvSpPr>
        <p:spPr>
          <a:xfrm>
            <a:off x="2057400" y="1143000"/>
            <a:ext cx="7086600" cy="4986338"/>
          </a:xfrm>
        </p:spPr>
        <p:txBody>
          <a:bodyPr>
            <a:normAutofit fontScale="92500"/>
          </a:bodyPr>
          <a:lstStyle/>
          <a:p>
            <a:pPr>
              <a:lnSpc>
                <a:spcPct val="80000"/>
              </a:lnSpc>
            </a:pPr>
            <a:r>
              <a:rPr lang="en-US" sz="2400" b="1" smtClean="0"/>
              <a:t>The </a:t>
            </a:r>
            <a:r>
              <a:rPr lang="en-US" sz="2400" b="1" i="1" smtClean="0"/>
              <a:t>female</a:t>
            </a:r>
            <a:r>
              <a:rPr lang="en-US" sz="2400" b="1" smtClean="0"/>
              <a:t> pelvis is distinguished from that of the </a:t>
            </a:r>
            <a:r>
              <a:rPr lang="en-US" sz="2400" b="1" i="1" smtClean="0"/>
              <a:t>male</a:t>
            </a:r>
            <a:r>
              <a:rPr lang="en-US" sz="2400" b="1" smtClean="0"/>
              <a:t>  by its bones being more delicate and its depth less.</a:t>
            </a:r>
          </a:p>
          <a:p>
            <a:pPr>
              <a:lnSpc>
                <a:spcPct val="80000"/>
              </a:lnSpc>
            </a:pPr>
            <a:r>
              <a:rPr lang="en-US" sz="2400" b="1" smtClean="0"/>
              <a:t> The whole pelvis is less massive, and its muscular impressions are slightly marked. </a:t>
            </a:r>
          </a:p>
          <a:p>
            <a:pPr>
              <a:lnSpc>
                <a:spcPct val="80000"/>
              </a:lnSpc>
            </a:pPr>
            <a:r>
              <a:rPr lang="en-US" sz="2400" b="1" smtClean="0"/>
              <a:t>The iliac fossa are shallow, and the anterior iliac spines more widely separated; hence the greater lateral prominence of the hips.</a:t>
            </a:r>
          </a:p>
          <a:p>
            <a:pPr>
              <a:lnSpc>
                <a:spcPct val="80000"/>
              </a:lnSpc>
            </a:pPr>
            <a:r>
              <a:rPr lang="en-US" sz="2400" b="1" smtClean="0"/>
              <a:t> The preauricular sulcus is more commonly present and better marked.</a:t>
            </a:r>
          </a:p>
          <a:p>
            <a:pPr>
              <a:lnSpc>
                <a:spcPct val="80000"/>
              </a:lnSpc>
            </a:pPr>
            <a:r>
              <a:rPr lang="en-US" sz="2400" b="1" smtClean="0"/>
              <a:t> The superior aperture of the lesser pelvis is larger in the female than in the male; it is more nearly circular, and its obliquity is greater.</a:t>
            </a:r>
          </a:p>
          <a:p>
            <a:pPr>
              <a:lnSpc>
                <a:spcPct val="80000"/>
              </a:lnSpc>
            </a:pPr>
            <a:r>
              <a:rPr lang="en-US" sz="2400" b="1" smtClean="0"/>
              <a:t> The cavity is shallower and wider;</a:t>
            </a:r>
          </a:p>
          <a:p>
            <a:pPr>
              <a:lnSpc>
                <a:spcPct val="80000"/>
              </a:lnSpc>
              <a:buFontTx/>
              <a:buNone/>
            </a:pPr>
            <a:endParaRPr lang="en-US" sz="1800" b="1"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smtClean="0"/>
          </a:p>
        </p:txBody>
      </p:sp>
      <p:pic>
        <p:nvPicPr>
          <p:cNvPr id="5123" name="Picture 3" descr="242"/>
          <p:cNvPicPr>
            <a:picLocks noGrp="1" noChangeAspect="1" noChangeArrowheads="1"/>
          </p:cNvPicPr>
          <p:nvPr>
            <p:ph idx="1"/>
          </p:nvPr>
        </p:nvPicPr>
        <p:blipFill>
          <a:blip r:embed="rId3"/>
          <a:srcRect/>
          <a:stretch>
            <a:fillRect/>
          </a:stretch>
        </p:blipFill>
        <p:spPr>
          <a:xfrm>
            <a:off x="0" y="0"/>
            <a:ext cx="9144000" cy="6858000"/>
          </a:xfrm>
          <a:solidFill>
            <a:schemeClr val="folHlink"/>
          </a:solidFill>
        </p:spPr>
      </p:pic>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8839200" cy="762000"/>
          </a:xfrm>
        </p:spPr>
        <p:txBody>
          <a:bodyPr>
            <a:normAutofit fontScale="90000"/>
          </a:bodyPr>
          <a:lstStyle/>
          <a:p>
            <a:r>
              <a:rPr lang="en-US" sz="2800" b="1" smtClean="0">
                <a:solidFill>
                  <a:srgbClr val="FF9900"/>
                </a:solidFill>
              </a:rPr>
              <a:t>Differences between the Male and Female Pelves</a:t>
            </a:r>
            <a:r>
              <a:rPr lang="en-US" sz="2800" b="1" smtClean="0"/>
              <a:t>.</a:t>
            </a:r>
          </a:p>
        </p:txBody>
      </p:sp>
      <p:sp>
        <p:nvSpPr>
          <p:cNvPr id="32771" name="Rectangle 3"/>
          <p:cNvSpPr>
            <a:spLocks noGrp="1" noChangeArrowheads="1"/>
          </p:cNvSpPr>
          <p:nvPr>
            <p:ph idx="1"/>
          </p:nvPr>
        </p:nvSpPr>
        <p:spPr>
          <a:xfrm>
            <a:off x="2286000" y="1066800"/>
            <a:ext cx="6553200" cy="5105400"/>
          </a:xfrm>
        </p:spPr>
        <p:txBody>
          <a:bodyPr>
            <a:normAutofit lnSpcReduction="10000"/>
          </a:bodyPr>
          <a:lstStyle/>
          <a:p>
            <a:pPr>
              <a:lnSpc>
                <a:spcPct val="90000"/>
              </a:lnSpc>
            </a:pPr>
            <a:r>
              <a:rPr lang="en-US" sz="2000" b="1" smtClean="0"/>
              <a:t>the sacrum is shorter wider, and its upper part is less curved;</a:t>
            </a:r>
          </a:p>
          <a:p>
            <a:pPr>
              <a:lnSpc>
                <a:spcPct val="90000"/>
              </a:lnSpc>
            </a:pPr>
            <a:r>
              <a:rPr lang="en-US" sz="2000" b="1" smtClean="0"/>
              <a:t> the obturator foramina are triangular in shape and smaller in size than in the male.</a:t>
            </a:r>
          </a:p>
          <a:p>
            <a:pPr>
              <a:lnSpc>
                <a:spcPct val="90000"/>
              </a:lnSpc>
            </a:pPr>
            <a:r>
              <a:rPr lang="en-US" sz="2000" b="1" smtClean="0"/>
              <a:t> The inferior aperture is larger and the coccyx more movable.</a:t>
            </a:r>
          </a:p>
          <a:p>
            <a:pPr>
              <a:lnSpc>
                <a:spcPct val="90000"/>
              </a:lnSpc>
            </a:pPr>
            <a:r>
              <a:rPr lang="en-US" sz="2000" b="1" smtClean="0"/>
              <a:t> The sciatic notches are wider and shallower, and the spines of the ischia project less inward. </a:t>
            </a:r>
          </a:p>
          <a:p>
            <a:pPr>
              <a:lnSpc>
                <a:spcPct val="90000"/>
              </a:lnSpc>
            </a:pPr>
            <a:r>
              <a:rPr lang="en-US" sz="2000" b="1" smtClean="0"/>
              <a:t>The acetabula are smaller and look more distinctly forward  The ischial tuberosities and the acetabula are wider apart, and the former are more everted.</a:t>
            </a:r>
          </a:p>
          <a:p>
            <a:pPr>
              <a:lnSpc>
                <a:spcPct val="90000"/>
              </a:lnSpc>
            </a:pPr>
            <a:r>
              <a:rPr lang="en-US" sz="2000" b="1" smtClean="0"/>
              <a:t> The pubic symphysis is less deep, and the pubic arch is wider and more rounded than in the male, where it is an angle rather than an arch. </a:t>
            </a:r>
          </a:p>
          <a:p>
            <a:pPr>
              <a:lnSpc>
                <a:spcPct val="90000"/>
              </a:lnSpc>
            </a:pPr>
            <a:endParaRPr lang="en-US" sz="2000" smtClean="0"/>
          </a:p>
        </p:txBody>
      </p:sp>
      <p:sp>
        <p:nvSpPr>
          <p:cNvPr id="8" name="Footer Placeholder 7"/>
          <p:cNvSpPr>
            <a:spLocks noGrp="1"/>
          </p:cNvSpPr>
          <p:nvPr>
            <p:ph type="ftr" sz="quarter" idx="11"/>
          </p:nvPr>
        </p:nvSpPr>
        <p:spPr/>
        <p:txBody>
          <a:bodyPr/>
          <a:lstStyle/>
          <a:p>
            <a:pPr>
              <a:defRPr/>
            </a:pPr>
            <a:r>
              <a:rPr lang="en-US"/>
              <a:t>Dr.L.Girija</a:t>
            </a:r>
          </a:p>
        </p:txBody>
      </p:sp>
      <p:sp>
        <p:nvSpPr>
          <p:cNvPr id="32772" name="AutoShape 4" descr="Gray's Anatomy of the Human Body - The Pelvis - Yahoo! Education">
            <a:hlinkClick r:id="rId3"/>
          </p:cNvPr>
          <p:cNvSpPr>
            <a:spLocks noChangeAspect="1" noChangeArrowheads="1"/>
          </p:cNvSpPr>
          <p:nvPr/>
        </p:nvSpPr>
        <p:spPr bwMode="auto">
          <a:xfrm>
            <a:off x="3381375" y="2466975"/>
            <a:ext cx="2381250" cy="1924050"/>
          </a:xfrm>
          <a:prstGeom prst="rect">
            <a:avLst/>
          </a:prstGeom>
          <a:noFill/>
          <a:ln w="9525">
            <a:noFill/>
            <a:miter lim="800000"/>
            <a:headEnd/>
            <a:tailEnd/>
          </a:ln>
        </p:spPr>
        <p:txBody>
          <a:bodyPr/>
          <a:lstStyle/>
          <a:p>
            <a:endParaRPr lang="en-US"/>
          </a:p>
        </p:txBody>
      </p:sp>
      <p:sp>
        <p:nvSpPr>
          <p:cNvPr id="32773" name="AutoShape 5" descr="Gray's Anatomy of the Human Body - The Pelvis - Yahoo! Education">
            <a:hlinkClick r:id="rId3"/>
          </p:cNvPr>
          <p:cNvSpPr>
            <a:spLocks noChangeAspect="1" noChangeArrowheads="1"/>
          </p:cNvSpPr>
          <p:nvPr/>
        </p:nvSpPr>
        <p:spPr bwMode="auto">
          <a:xfrm>
            <a:off x="3381375" y="2466975"/>
            <a:ext cx="2381250" cy="192405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smtClean="0"/>
          </a:p>
        </p:txBody>
      </p:sp>
      <p:sp>
        <p:nvSpPr>
          <p:cNvPr id="33795" name="Rectangle 3"/>
          <p:cNvSpPr>
            <a:spLocks noGrp="1" noChangeArrowheads="1"/>
          </p:cNvSpPr>
          <p:nvPr>
            <p:ph idx="1"/>
          </p:nvPr>
        </p:nvSpPr>
        <p:spPr/>
        <p:txBody>
          <a:bodyPr/>
          <a:lstStyle/>
          <a:p>
            <a:r>
              <a:rPr lang="en-US" smtClean="0"/>
              <a:t>Male pelvis                                               						Female pelvis</a:t>
            </a:r>
          </a:p>
        </p:txBody>
      </p:sp>
      <p:sp>
        <p:nvSpPr>
          <p:cNvPr id="10" name="Footer Placeholder 9"/>
          <p:cNvSpPr>
            <a:spLocks noGrp="1"/>
          </p:cNvSpPr>
          <p:nvPr>
            <p:ph type="ftr" sz="quarter" idx="11"/>
          </p:nvPr>
        </p:nvSpPr>
        <p:spPr/>
        <p:txBody>
          <a:bodyPr/>
          <a:lstStyle/>
          <a:p>
            <a:pPr>
              <a:defRPr/>
            </a:pPr>
            <a:r>
              <a:rPr lang="en-US"/>
              <a:t>Dr.L.Girija</a:t>
            </a:r>
          </a:p>
        </p:txBody>
      </p:sp>
      <p:sp>
        <p:nvSpPr>
          <p:cNvPr id="33796" name="AutoShape 4" descr="Gray's Anatomy of the Human Body - The Pelvis - Yahoo! Education">
            <a:hlinkClick r:id="rId3"/>
          </p:cNvPr>
          <p:cNvSpPr>
            <a:spLocks noChangeAspect="1" noChangeArrowheads="1"/>
          </p:cNvSpPr>
          <p:nvPr/>
        </p:nvSpPr>
        <p:spPr bwMode="auto">
          <a:xfrm>
            <a:off x="2008188" y="46038"/>
            <a:ext cx="2381250" cy="1924050"/>
          </a:xfrm>
          <a:prstGeom prst="rect">
            <a:avLst/>
          </a:prstGeom>
          <a:noFill/>
          <a:ln w="9525">
            <a:noFill/>
            <a:miter lim="800000"/>
            <a:headEnd/>
            <a:tailEnd/>
          </a:ln>
        </p:spPr>
        <p:txBody>
          <a:bodyPr/>
          <a:lstStyle/>
          <a:p>
            <a:endParaRPr lang="en-US"/>
          </a:p>
        </p:txBody>
      </p:sp>
      <p:pic>
        <p:nvPicPr>
          <p:cNvPr id="33797" name="Picture 5" descr="241">
            <a:hlinkClick r:id="rId3"/>
          </p:cNvPr>
          <p:cNvPicPr>
            <a:picLocks noChangeAspect="1" noChangeArrowheads="1"/>
          </p:cNvPicPr>
          <p:nvPr/>
        </p:nvPicPr>
        <p:blipFill>
          <a:blip r:embed="rId4"/>
          <a:srcRect/>
          <a:stretch>
            <a:fillRect/>
          </a:stretch>
        </p:blipFill>
        <p:spPr bwMode="auto">
          <a:xfrm>
            <a:off x="1447800" y="3200400"/>
            <a:ext cx="2381250" cy="1924050"/>
          </a:xfrm>
          <a:prstGeom prst="rect">
            <a:avLst/>
          </a:prstGeom>
          <a:noFill/>
          <a:ln w="9525">
            <a:noFill/>
            <a:miter lim="800000"/>
            <a:headEnd/>
            <a:tailEnd/>
          </a:ln>
        </p:spPr>
      </p:pic>
      <p:sp>
        <p:nvSpPr>
          <p:cNvPr id="33798" name="Text Box 6"/>
          <p:cNvSpPr txBox="1">
            <a:spLocks noChangeArrowheads="1"/>
          </p:cNvSpPr>
          <p:nvPr/>
        </p:nvSpPr>
        <p:spPr bwMode="auto">
          <a:xfrm>
            <a:off x="6461125" y="3238500"/>
            <a:ext cx="184150" cy="366713"/>
          </a:xfrm>
          <a:prstGeom prst="rect">
            <a:avLst/>
          </a:prstGeom>
          <a:noFill/>
          <a:ln w="9525">
            <a:noFill/>
            <a:miter lim="800000"/>
            <a:headEnd/>
            <a:tailEnd/>
          </a:ln>
        </p:spPr>
        <p:txBody>
          <a:bodyPr wrap="none">
            <a:spAutoFit/>
          </a:bodyPr>
          <a:lstStyle/>
          <a:p>
            <a:endParaRPr lang="en-US" sz="1800"/>
          </a:p>
        </p:txBody>
      </p:sp>
      <p:pic>
        <p:nvPicPr>
          <p:cNvPr id="33799" name="Picture 7" descr="242">
            <a:hlinkClick r:id="rId5"/>
          </p:cNvPr>
          <p:cNvPicPr>
            <a:picLocks noChangeAspect="1" noChangeArrowheads="1"/>
          </p:cNvPicPr>
          <p:nvPr/>
        </p:nvPicPr>
        <p:blipFill>
          <a:blip r:embed="rId6"/>
          <a:srcRect/>
          <a:stretch>
            <a:fillRect/>
          </a:stretch>
        </p:blipFill>
        <p:spPr bwMode="auto">
          <a:xfrm>
            <a:off x="5334000" y="3429000"/>
            <a:ext cx="25146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0"/>
            <a:ext cx="7772400" cy="762000"/>
          </a:xfrm>
        </p:spPr>
        <p:txBody>
          <a:bodyPr/>
          <a:lstStyle/>
          <a:p>
            <a:r>
              <a:rPr lang="en-US" b="1" u="sng" smtClean="0">
                <a:solidFill>
                  <a:srgbClr val="FF9900"/>
                </a:solidFill>
              </a:rPr>
              <a:t>Position of the Pelvis</a:t>
            </a:r>
            <a:r>
              <a:rPr lang="en-US" smtClean="0"/>
              <a:t> </a:t>
            </a:r>
          </a:p>
        </p:txBody>
      </p:sp>
      <p:sp>
        <p:nvSpPr>
          <p:cNvPr id="34819" name="Rectangle 3"/>
          <p:cNvSpPr>
            <a:spLocks noGrp="1" noChangeArrowheads="1"/>
          </p:cNvSpPr>
          <p:nvPr>
            <p:ph idx="1"/>
          </p:nvPr>
        </p:nvSpPr>
        <p:spPr>
          <a:xfrm>
            <a:off x="2057400" y="1066800"/>
            <a:ext cx="7086600" cy="5062538"/>
          </a:xfrm>
        </p:spPr>
        <p:txBody>
          <a:bodyPr>
            <a:normAutofit fontScale="92500" lnSpcReduction="10000"/>
          </a:bodyPr>
          <a:lstStyle/>
          <a:p>
            <a:pPr>
              <a:lnSpc>
                <a:spcPct val="80000"/>
              </a:lnSpc>
            </a:pPr>
            <a:r>
              <a:rPr lang="en-US" sz="2800" smtClean="0"/>
              <a:t>In the erect posture, the pelvis is placed obliquely with regard to the trunk:</a:t>
            </a:r>
          </a:p>
          <a:p>
            <a:pPr>
              <a:lnSpc>
                <a:spcPct val="80000"/>
              </a:lnSpc>
            </a:pPr>
            <a:r>
              <a:rPr lang="en-US" sz="2800" smtClean="0"/>
              <a:t> The plane of the superior aperture forms an angle of from 50° to 60°, and that of the inferior aperture one of about 15° with the horizontal plane.</a:t>
            </a:r>
          </a:p>
          <a:p>
            <a:pPr>
              <a:lnSpc>
                <a:spcPct val="80000"/>
              </a:lnSpc>
            </a:pPr>
            <a:r>
              <a:rPr lang="en-US" sz="2800" smtClean="0"/>
              <a:t> The pelvic surface of the symphysis pubis looks upward and backward,</a:t>
            </a:r>
          </a:p>
          <a:p>
            <a:pPr>
              <a:lnSpc>
                <a:spcPct val="80000"/>
              </a:lnSpc>
            </a:pPr>
            <a:r>
              <a:rPr lang="en-US" sz="2800" smtClean="0"/>
              <a:t> The concavity of the sacrum and coccyx downward and forward.</a:t>
            </a:r>
          </a:p>
          <a:p>
            <a:pPr>
              <a:lnSpc>
                <a:spcPct val="80000"/>
              </a:lnSpc>
            </a:pPr>
            <a:r>
              <a:rPr lang="en-US" sz="2800" smtClean="0"/>
              <a:t> The position of the pelvis in the erect posture may be indicated by holding it so that the anterior superior iliac spines and the front of the top of the symphysis pubis are in the same vertical plane. </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solidFill>
                  <a:srgbClr val="FF9900"/>
                </a:solidFill>
              </a:rPr>
              <a:t>Munro-kerr’s classification</a:t>
            </a:r>
          </a:p>
        </p:txBody>
      </p:sp>
      <p:sp>
        <p:nvSpPr>
          <p:cNvPr id="35843" name="Rectangle 3"/>
          <p:cNvSpPr>
            <a:spLocks noGrp="1" noChangeArrowheads="1"/>
          </p:cNvSpPr>
          <p:nvPr>
            <p:ph idx="1"/>
          </p:nvPr>
        </p:nvSpPr>
        <p:spPr/>
        <p:txBody>
          <a:bodyPr/>
          <a:lstStyle/>
          <a:p>
            <a:pPr>
              <a:lnSpc>
                <a:spcPct val="90000"/>
              </a:lnSpc>
            </a:pPr>
            <a:r>
              <a:rPr lang="en-US" smtClean="0">
                <a:solidFill>
                  <a:srgbClr val="CC3300"/>
                </a:solidFill>
              </a:rPr>
              <a:t>Deformities arising from faulty devolopment</a:t>
            </a:r>
          </a:p>
          <a:p>
            <a:pPr>
              <a:lnSpc>
                <a:spcPct val="90000"/>
              </a:lnSpc>
            </a:pPr>
            <a:r>
              <a:rPr lang="en-US" smtClean="0">
                <a:solidFill>
                  <a:srgbClr val="CC3300"/>
                </a:solidFill>
              </a:rPr>
              <a:t>Deformities arising from deseases of pelvic bone and joint.</a:t>
            </a:r>
          </a:p>
          <a:p>
            <a:pPr>
              <a:lnSpc>
                <a:spcPct val="90000"/>
              </a:lnSpc>
            </a:pPr>
            <a:r>
              <a:rPr lang="en-US" smtClean="0">
                <a:solidFill>
                  <a:srgbClr val="CC3300"/>
                </a:solidFill>
              </a:rPr>
              <a:t>Deformities arising from deseases of spinal column</a:t>
            </a:r>
          </a:p>
          <a:p>
            <a:pPr>
              <a:lnSpc>
                <a:spcPct val="90000"/>
              </a:lnSpc>
            </a:pPr>
            <a:r>
              <a:rPr lang="en-US" smtClean="0">
                <a:solidFill>
                  <a:srgbClr val="CC3300"/>
                </a:solidFill>
              </a:rPr>
              <a:t>Deformities arising from deseases oflower extremities.</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z="4000" smtClean="0">
                <a:solidFill>
                  <a:srgbClr val="FF9900"/>
                </a:solidFill>
              </a:rPr>
              <a:t>Deformities arising from faulty devolopment</a:t>
            </a:r>
          </a:p>
        </p:txBody>
      </p:sp>
      <p:sp>
        <p:nvSpPr>
          <p:cNvPr id="36867" name="Rectangle 3"/>
          <p:cNvSpPr>
            <a:spLocks noGrp="1" noChangeArrowheads="1"/>
          </p:cNvSpPr>
          <p:nvPr>
            <p:ph idx="1"/>
          </p:nvPr>
        </p:nvSpPr>
        <p:spPr/>
        <p:txBody>
          <a:bodyPr>
            <a:normAutofit lnSpcReduction="10000"/>
          </a:bodyPr>
          <a:lstStyle/>
          <a:p>
            <a:pPr>
              <a:lnSpc>
                <a:spcPct val="90000"/>
              </a:lnSpc>
            </a:pPr>
            <a:r>
              <a:rPr lang="en-US" sz="2800" smtClean="0"/>
              <a:t>Justo major pelvis</a:t>
            </a:r>
          </a:p>
          <a:p>
            <a:pPr>
              <a:lnSpc>
                <a:spcPct val="90000"/>
              </a:lnSpc>
            </a:pPr>
            <a:r>
              <a:rPr lang="en-US" sz="2800" smtClean="0"/>
              <a:t>Justo minor pelvis</a:t>
            </a:r>
          </a:p>
          <a:p>
            <a:pPr>
              <a:lnSpc>
                <a:spcPct val="90000"/>
              </a:lnSpc>
            </a:pPr>
            <a:r>
              <a:rPr lang="en-US" sz="2800" smtClean="0"/>
              <a:t>Simple flate non-rachetic pelvis</a:t>
            </a:r>
          </a:p>
          <a:p>
            <a:pPr>
              <a:lnSpc>
                <a:spcPct val="90000"/>
              </a:lnSpc>
            </a:pPr>
            <a:r>
              <a:rPr lang="en-US" sz="2800" smtClean="0"/>
              <a:t>Naegel’s pelvis –Imperfect devolopment of one sacral alae.</a:t>
            </a:r>
          </a:p>
          <a:p>
            <a:pPr>
              <a:lnSpc>
                <a:spcPct val="90000"/>
              </a:lnSpc>
            </a:pPr>
            <a:r>
              <a:rPr lang="en-US" sz="2800" smtClean="0"/>
              <a:t>Robert’s pelvis-Imperfect devolopment of both sacral alae.</a:t>
            </a:r>
          </a:p>
          <a:p>
            <a:pPr>
              <a:lnSpc>
                <a:spcPct val="90000"/>
              </a:lnSpc>
            </a:pPr>
            <a:r>
              <a:rPr lang="en-US" sz="2800" smtClean="0"/>
              <a:t>Split pelvis- Imperfect devolopment of pubis.</a:t>
            </a:r>
          </a:p>
          <a:p>
            <a:pPr>
              <a:lnSpc>
                <a:spcPct val="90000"/>
              </a:lnSpc>
            </a:pPr>
            <a:r>
              <a:rPr lang="en-US" sz="2800" smtClean="0"/>
              <a:t>Assimilation pelvis. </a:t>
            </a:r>
          </a:p>
          <a:p>
            <a:pPr>
              <a:lnSpc>
                <a:spcPct val="90000"/>
              </a:lnSpc>
            </a:pPr>
            <a:endParaRPr lang="en-US" sz="28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0" y="762000"/>
            <a:ext cx="6553200" cy="1143000"/>
          </a:xfrm>
        </p:spPr>
        <p:txBody>
          <a:bodyPr>
            <a:normAutofit fontScale="90000"/>
          </a:bodyPr>
          <a:lstStyle/>
          <a:p>
            <a:r>
              <a:rPr lang="en-US" sz="3600" smtClean="0">
                <a:solidFill>
                  <a:srgbClr val="FF9900"/>
                </a:solidFill>
              </a:rPr>
              <a:t>Deformities arising from deseases of pelvic bone and joint.</a:t>
            </a:r>
            <a:r>
              <a:rPr lang="en-US" sz="4000" smtClean="0">
                <a:solidFill>
                  <a:srgbClr val="FF9900"/>
                </a:solidFill>
              </a:rPr>
              <a:t/>
            </a:r>
            <a:br>
              <a:rPr lang="en-US" sz="4000" smtClean="0">
                <a:solidFill>
                  <a:srgbClr val="FF9900"/>
                </a:solidFill>
              </a:rPr>
            </a:br>
            <a:endParaRPr lang="en-US" sz="4000" smtClean="0">
              <a:solidFill>
                <a:srgbClr val="FF9900"/>
              </a:solidFill>
            </a:endParaRPr>
          </a:p>
        </p:txBody>
      </p:sp>
      <p:sp>
        <p:nvSpPr>
          <p:cNvPr id="37891" name="Rectangle 3"/>
          <p:cNvSpPr>
            <a:spLocks noGrp="1" noChangeArrowheads="1"/>
          </p:cNvSpPr>
          <p:nvPr>
            <p:ph idx="1"/>
          </p:nvPr>
        </p:nvSpPr>
        <p:spPr/>
        <p:txBody>
          <a:bodyPr/>
          <a:lstStyle/>
          <a:p>
            <a:r>
              <a:rPr lang="en-US" sz="2800" smtClean="0"/>
              <a:t>Rickets</a:t>
            </a:r>
          </a:p>
          <a:p>
            <a:r>
              <a:rPr lang="en-US" sz="2800" smtClean="0"/>
              <a:t>Osteomalacia</a:t>
            </a:r>
          </a:p>
          <a:p>
            <a:r>
              <a:rPr lang="en-US" sz="2800" smtClean="0"/>
              <a:t>New growth.</a:t>
            </a:r>
          </a:p>
          <a:p>
            <a:r>
              <a:rPr lang="en-US" sz="2800" smtClean="0"/>
              <a:t>Fractures</a:t>
            </a:r>
          </a:p>
          <a:p>
            <a:r>
              <a:rPr lang="en-US" sz="2800" smtClean="0"/>
              <a:t>Atrophy caries, Necrosis</a:t>
            </a:r>
          </a:p>
          <a:p>
            <a:r>
              <a:rPr lang="en-US" sz="2800" smtClean="0"/>
              <a:t>Diseases of sacro- iliac sacro- cocceagial joint</a:t>
            </a:r>
          </a:p>
          <a:p>
            <a:r>
              <a:rPr lang="en-US" sz="2800" smtClean="0"/>
              <a:t>Luxation of sacro iliac joint</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95600" y="762000"/>
            <a:ext cx="5203825" cy="788988"/>
          </a:xfrm>
        </p:spPr>
        <p:txBody>
          <a:bodyPr>
            <a:normAutofit fontScale="90000"/>
          </a:bodyPr>
          <a:lstStyle/>
          <a:p>
            <a:pPr>
              <a:tabLst>
                <a:tab pos="1944688" algn="l"/>
                <a:tab pos="2336800" algn="l"/>
                <a:tab pos="3541713" algn="l"/>
              </a:tabLst>
            </a:pPr>
            <a:r>
              <a:rPr lang="en-US" sz="3600" smtClean="0">
                <a:solidFill>
                  <a:srgbClr val="FF9900"/>
                </a:solidFill>
              </a:rPr>
              <a:t>Deformities arising from </a:t>
            </a:r>
            <a:r>
              <a:rPr lang="en-US" sz="3600" u="sng" smtClean="0">
                <a:solidFill>
                  <a:srgbClr val="FF9900"/>
                </a:solidFill>
              </a:rPr>
              <a:t>deseases of spinal column</a:t>
            </a:r>
            <a:r>
              <a:rPr lang="en-US" sz="4000" u="sng" smtClean="0">
                <a:solidFill>
                  <a:srgbClr val="FF9900"/>
                </a:solidFill>
              </a:rPr>
              <a:t/>
            </a:r>
            <a:br>
              <a:rPr lang="en-US" sz="4000" u="sng" smtClean="0">
                <a:solidFill>
                  <a:srgbClr val="FF9900"/>
                </a:solidFill>
              </a:rPr>
            </a:br>
            <a:endParaRPr lang="en-US" sz="4000" u="sng" smtClean="0">
              <a:solidFill>
                <a:srgbClr val="FF9900"/>
              </a:solidFill>
            </a:endParaRPr>
          </a:p>
        </p:txBody>
      </p:sp>
      <p:sp>
        <p:nvSpPr>
          <p:cNvPr id="38915" name="Rectangle 3"/>
          <p:cNvSpPr>
            <a:spLocks noGrp="1" noChangeArrowheads="1"/>
          </p:cNvSpPr>
          <p:nvPr>
            <p:ph idx="1"/>
          </p:nvPr>
        </p:nvSpPr>
        <p:spPr/>
        <p:txBody>
          <a:bodyPr/>
          <a:lstStyle/>
          <a:p>
            <a:r>
              <a:rPr lang="en-US" smtClean="0"/>
              <a:t>Kyphosis</a:t>
            </a:r>
          </a:p>
          <a:p>
            <a:r>
              <a:rPr lang="en-US" smtClean="0"/>
              <a:t>Scoliosis</a:t>
            </a:r>
          </a:p>
          <a:p>
            <a:r>
              <a:rPr lang="en-US" smtClean="0"/>
              <a:t>Spondylolisthesis(Displasement of vertabra over lower segment usually4th or5th due to devolopmental deffect)</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0" y="381000"/>
            <a:ext cx="6553200" cy="1143000"/>
          </a:xfrm>
        </p:spPr>
        <p:txBody>
          <a:bodyPr>
            <a:normAutofit fontScale="90000"/>
          </a:bodyPr>
          <a:lstStyle/>
          <a:p>
            <a:r>
              <a:rPr lang="en-US" sz="3600" smtClean="0">
                <a:solidFill>
                  <a:srgbClr val="FF9900"/>
                </a:solidFill>
              </a:rPr>
              <a:t>Deformities arising from deseases of lower extremities.</a:t>
            </a:r>
            <a:r>
              <a:rPr lang="en-US" sz="4000" smtClean="0">
                <a:solidFill>
                  <a:srgbClr val="FF9900"/>
                </a:solidFill>
              </a:rPr>
              <a:t/>
            </a:r>
            <a:br>
              <a:rPr lang="en-US" sz="4000" smtClean="0">
                <a:solidFill>
                  <a:srgbClr val="FF9900"/>
                </a:solidFill>
              </a:rPr>
            </a:br>
            <a:endParaRPr lang="en-US" sz="4000" smtClean="0">
              <a:solidFill>
                <a:srgbClr val="FF9900"/>
              </a:solidFill>
            </a:endParaRPr>
          </a:p>
        </p:txBody>
      </p:sp>
      <p:sp>
        <p:nvSpPr>
          <p:cNvPr id="39939" name="Rectangle 3"/>
          <p:cNvSpPr>
            <a:spLocks noGrp="1" noChangeArrowheads="1"/>
          </p:cNvSpPr>
          <p:nvPr>
            <p:ph idx="1"/>
          </p:nvPr>
        </p:nvSpPr>
        <p:spPr/>
        <p:txBody>
          <a:bodyPr/>
          <a:lstStyle/>
          <a:p>
            <a:r>
              <a:rPr lang="en-US" smtClean="0"/>
              <a:t>Deformities arising from disease of lower extremities</a:t>
            </a:r>
          </a:p>
          <a:p>
            <a:r>
              <a:rPr lang="en-US" smtClean="0"/>
              <a:t>Coxitis</a:t>
            </a:r>
          </a:p>
          <a:p>
            <a:r>
              <a:rPr lang="en-US" smtClean="0"/>
              <a:t>Atrophy or loss of one limb </a:t>
            </a:r>
          </a:p>
          <a:p>
            <a:r>
              <a:rPr lang="en-US" smtClean="0"/>
              <a:t>Dislocation of one or both femur</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62000" y="609600"/>
            <a:ext cx="7772400" cy="914400"/>
          </a:xfrm>
        </p:spPr>
        <p:txBody>
          <a:bodyPr/>
          <a:lstStyle/>
          <a:p>
            <a:r>
              <a:rPr lang="en-US" b="1" u="sng" smtClean="0">
                <a:solidFill>
                  <a:srgbClr val="FF9900"/>
                </a:solidFill>
              </a:rPr>
              <a:t>Caldwell-Moloy Classification</a:t>
            </a:r>
          </a:p>
        </p:txBody>
      </p:sp>
      <p:sp>
        <p:nvSpPr>
          <p:cNvPr id="75779" name="Rectangle 3"/>
          <p:cNvSpPr>
            <a:spLocks noGrp="1" noChangeArrowheads="1"/>
          </p:cNvSpPr>
          <p:nvPr>
            <p:ph idx="1"/>
          </p:nvPr>
        </p:nvSpPr>
        <p:spPr>
          <a:xfrm>
            <a:off x="2362200" y="2438400"/>
            <a:ext cx="6781800" cy="4953000"/>
          </a:xfrm>
        </p:spPr>
        <p:txBody>
          <a:bodyPr/>
          <a:lstStyle/>
          <a:p>
            <a:endParaRPr lang="en-US" sz="1600" smtClean="0"/>
          </a:p>
          <a:p>
            <a:r>
              <a:rPr lang="en-US" b="1" smtClean="0">
                <a:solidFill>
                  <a:srgbClr val="FF3300"/>
                </a:solidFill>
              </a:rPr>
              <a:t>Gynecoid Pelvis (50%) </a:t>
            </a:r>
          </a:p>
          <a:p>
            <a:r>
              <a:rPr lang="en-US" b="1" smtClean="0">
                <a:solidFill>
                  <a:srgbClr val="FF3300"/>
                </a:solidFill>
              </a:rPr>
              <a:t>Android Pelvis (Male type)</a:t>
            </a:r>
            <a:r>
              <a:rPr lang="en-US" b="1" smtClean="0"/>
              <a:t> </a:t>
            </a:r>
            <a:endParaRPr lang="en-US" smtClean="0"/>
          </a:p>
          <a:p>
            <a:r>
              <a:rPr lang="en-US" b="1" smtClean="0">
                <a:solidFill>
                  <a:srgbClr val="FF3300"/>
                </a:solidFill>
              </a:rPr>
              <a:t>Anthropoid Pelvis</a:t>
            </a:r>
            <a:r>
              <a:rPr lang="en-US" b="1" smtClean="0"/>
              <a:t> </a:t>
            </a:r>
          </a:p>
          <a:p>
            <a:r>
              <a:rPr lang="en-US" b="1" smtClean="0">
                <a:solidFill>
                  <a:srgbClr val="FF3300"/>
                </a:solidFill>
              </a:rPr>
              <a:t>Platypelloid Pelvis (3%)</a:t>
            </a:r>
            <a:r>
              <a:rPr lang="en-US" b="1" smtClean="0"/>
              <a:t> </a:t>
            </a:r>
          </a:p>
          <a:p>
            <a:pPr lvl="1"/>
            <a:endParaRPr lang="en-US" smtClean="0"/>
          </a:p>
          <a:p>
            <a:endParaRPr lang="en-US" sz="28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5778"/>
                                        </p:tgtEl>
                                        <p:attrNameLst>
                                          <p:attrName>style.visibility</p:attrName>
                                        </p:attrNameLst>
                                      </p:cBhvr>
                                      <p:to>
                                        <p:strVal val="visible"/>
                                      </p:to>
                                    </p:set>
                                    <p:animEffect transition="in" filter="fade">
                                      <p:cBhvr>
                                        <p:cTn id="7" dur="600">
                                          <p:stCondLst>
                                            <p:cond delay="0"/>
                                          </p:stCondLst>
                                        </p:cTn>
                                        <p:tgtEl>
                                          <p:spTgt spid="75778"/>
                                        </p:tgtEl>
                                      </p:cBhvr>
                                    </p:animEffect>
                                    <p:anim calcmode="lin" valueType="num">
                                      <p:cBhvr>
                                        <p:cTn id="8" dur="600" fill="hold">
                                          <p:stCondLst>
                                            <p:cond delay="0"/>
                                          </p:stCondLst>
                                        </p:cTn>
                                        <p:tgtEl>
                                          <p:spTgt spid="7577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577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577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5779">
                                            <p:txEl>
                                              <p:pRg st="1" end="1"/>
                                            </p:txEl>
                                          </p:spTgt>
                                        </p:tgtEl>
                                        <p:attrNameLst>
                                          <p:attrName>style.visibility</p:attrName>
                                        </p:attrNameLst>
                                      </p:cBhvr>
                                      <p:to>
                                        <p:strVal val="visible"/>
                                      </p:to>
                                    </p:set>
                                    <p:animEffect transition="in" filter="slide(fromBottom)">
                                      <p:cBhvr>
                                        <p:cTn id="15" dur="500">
                                          <p:stCondLst>
                                            <p:cond delay="0"/>
                                          </p:stCondLst>
                                        </p:cTn>
                                        <p:tgtEl>
                                          <p:spTgt spid="757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5779">
                                            <p:txEl>
                                              <p:pRg st="2" end="2"/>
                                            </p:txEl>
                                          </p:spTgt>
                                        </p:tgtEl>
                                        <p:attrNameLst>
                                          <p:attrName>style.visibility</p:attrName>
                                        </p:attrNameLst>
                                      </p:cBhvr>
                                      <p:to>
                                        <p:strVal val="visible"/>
                                      </p:to>
                                    </p:set>
                                    <p:animEffect transition="in" filter="slide(fromBottom)">
                                      <p:cBhvr>
                                        <p:cTn id="20" dur="500">
                                          <p:stCondLst>
                                            <p:cond delay="0"/>
                                          </p:stCondLst>
                                        </p:cTn>
                                        <p:tgtEl>
                                          <p:spTgt spid="7577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Effect transition="in" filter="slide(fromBottom)">
                                      <p:cBhvr>
                                        <p:cTn id="25" dur="500">
                                          <p:stCondLst>
                                            <p:cond delay="0"/>
                                          </p:stCondLst>
                                        </p:cTn>
                                        <p:tgtEl>
                                          <p:spTgt spid="7577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5779">
                                            <p:txEl>
                                              <p:pRg st="4" end="4"/>
                                            </p:txEl>
                                          </p:spTgt>
                                        </p:tgtEl>
                                        <p:attrNameLst>
                                          <p:attrName>style.visibility</p:attrName>
                                        </p:attrNameLst>
                                      </p:cBhvr>
                                      <p:to>
                                        <p:strVal val="visible"/>
                                      </p:to>
                                    </p:set>
                                    <p:animEffect transition="in" filter="slide(fromBottom)">
                                      <p:cBhvr>
                                        <p:cTn id="30" dur="500">
                                          <p:stCondLst>
                                            <p:cond delay="0"/>
                                          </p:stCondLst>
                                        </p:cTn>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0"/>
            <a:ext cx="7772400" cy="838200"/>
          </a:xfrm>
        </p:spPr>
        <p:txBody>
          <a:bodyPr/>
          <a:lstStyle/>
          <a:p>
            <a:r>
              <a:rPr lang="en-US" b="1" smtClean="0">
                <a:solidFill>
                  <a:srgbClr val="FF3300"/>
                </a:solidFill>
              </a:rPr>
              <a:t>Anthropoid Pelvis</a:t>
            </a:r>
          </a:p>
        </p:txBody>
      </p:sp>
      <p:sp>
        <p:nvSpPr>
          <p:cNvPr id="41987" name="Rectangle 3"/>
          <p:cNvSpPr>
            <a:spLocks noGrp="1" noChangeArrowheads="1"/>
          </p:cNvSpPr>
          <p:nvPr>
            <p:ph idx="1"/>
          </p:nvPr>
        </p:nvSpPr>
        <p:spPr>
          <a:xfrm>
            <a:off x="2057400" y="1295400"/>
            <a:ext cx="7086600" cy="4114800"/>
          </a:xfrm>
        </p:spPr>
        <p:txBody>
          <a:bodyPr/>
          <a:lstStyle/>
          <a:p>
            <a:pPr lvl="1">
              <a:lnSpc>
                <a:spcPct val="80000"/>
              </a:lnSpc>
              <a:buClr>
                <a:srgbClr val="CC0000"/>
              </a:buClr>
              <a:buFont typeface="Wingdings" pitchFamily="2" charset="2"/>
              <a:buChar char="Ø"/>
            </a:pPr>
            <a:r>
              <a:rPr lang="en-US" sz="2000" b="1" smtClean="0"/>
              <a:t>Pelvic brim is an anteroposterior oval</a:t>
            </a:r>
          </a:p>
          <a:p>
            <a:pPr lvl="1">
              <a:lnSpc>
                <a:spcPct val="80000"/>
              </a:lnSpc>
              <a:buClr>
                <a:srgbClr val="CC0000"/>
              </a:buClr>
              <a:buFont typeface="Wingdings" pitchFamily="2" charset="2"/>
              <a:buChar char="Ø"/>
            </a:pPr>
            <a:r>
              <a:rPr lang="en-US" sz="2000" b="1" smtClean="0"/>
              <a:t>Much more common in black women </a:t>
            </a:r>
          </a:p>
          <a:p>
            <a:pPr lvl="1">
              <a:lnSpc>
                <a:spcPct val="80000"/>
              </a:lnSpc>
              <a:buClr>
                <a:srgbClr val="CC0000"/>
              </a:buClr>
              <a:buFont typeface="Wingdings" pitchFamily="2" charset="2"/>
              <a:buChar char="Ø"/>
            </a:pPr>
            <a:r>
              <a:rPr lang="en-US" sz="2000" b="1" smtClean="0"/>
              <a:t>Transeverse diameter narrow</a:t>
            </a:r>
          </a:p>
          <a:p>
            <a:pPr lvl="1">
              <a:lnSpc>
                <a:spcPct val="80000"/>
              </a:lnSpc>
              <a:buClr>
                <a:srgbClr val="CC0000"/>
              </a:buClr>
              <a:buFont typeface="Wingdings" pitchFamily="2" charset="2"/>
              <a:buChar char="Ø"/>
            </a:pPr>
            <a:r>
              <a:rPr lang="en-US" sz="2000" b="1" smtClean="0"/>
              <a:t>Antero-post diameter longer</a:t>
            </a:r>
          </a:p>
          <a:p>
            <a:pPr lvl="1">
              <a:lnSpc>
                <a:spcPct val="80000"/>
              </a:lnSpc>
              <a:buClr>
                <a:srgbClr val="CC0000"/>
              </a:buClr>
              <a:buFont typeface="Wingdings" pitchFamily="2" charset="2"/>
              <a:buChar char="Ø"/>
            </a:pPr>
            <a:r>
              <a:rPr lang="en-US" sz="2000" b="1" smtClean="0"/>
              <a:t>Width of sacrum reduced</a:t>
            </a:r>
          </a:p>
          <a:p>
            <a:pPr lvl="1">
              <a:lnSpc>
                <a:spcPct val="80000"/>
              </a:lnSpc>
              <a:buClr>
                <a:srgbClr val="CC0000"/>
              </a:buClr>
              <a:buFont typeface="Wingdings" pitchFamily="2" charset="2"/>
              <a:buChar char="Ø"/>
            </a:pPr>
            <a:r>
              <a:rPr lang="en-US" sz="2000" b="1" smtClean="0"/>
              <a:t>Post segment of inlet Long and narrow</a:t>
            </a:r>
          </a:p>
          <a:p>
            <a:pPr lvl="1">
              <a:lnSpc>
                <a:spcPct val="80000"/>
              </a:lnSpc>
              <a:buClr>
                <a:srgbClr val="CC0000"/>
              </a:buClr>
              <a:buFont typeface="Wingdings" pitchFamily="2" charset="2"/>
              <a:buChar char="Ø"/>
            </a:pPr>
            <a:r>
              <a:rPr lang="en-US" sz="2000" b="1" smtClean="0"/>
              <a:t>Sacrosciatic notch wider</a:t>
            </a:r>
          </a:p>
          <a:p>
            <a:pPr lvl="1">
              <a:lnSpc>
                <a:spcPct val="80000"/>
              </a:lnSpc>
              <a:buClr>
                <a:srgbClr val="CC0000"/>
              </a:buClr>
              <a:buFont typeface="Wingdings" pitchFamily="2" charset="2"/>
              <a:buChar char="Ø"/>
            </a:pPr>
            <a:r>
              <a:rPr lang="en-US" sz="2000" b="1" smtClean="0"/>
              <a:t>Pelvic side wallsstraight</a:t>
            </a:r>
          </a:p>
          <a:p>
            <a:pPr lvl="1">
              <a:lnSpc>
                <a:spcPct val="80000"/>
              </a:lnSpc>
              <a:buClr>
                <a:srgbClr val="CC0000"/>
              </a:buClr>
              <a:buFont typeface="Wingdings" pitchFamily="2" charset="2"/>
              <a:buChar char="Ø"/>
            </a:pPr>
            <a:r>
              <a:rPr lang="en-US" sz="2000" b="1" smtClean="0"/>
              <a:t>Subpubic arch moderate</a:t>
            </a:r>
          </a:p>
          <a:p>
            <a:pPr>
              <a:lnSpc>
                <a:spcPct val="80000"/>
              </a:lnSpc>
              <a:buClr>
                <a:srgbClr val="CC0000"/>
              </a:buClr>
              <a:buFont typeface="Wingdings" pitchFamily="2" charset="2"/>
              <a:buChar char="Ø"/>
            </a:pPr>
            <a:r>
              <a:rPr lang="en-US" sz="2000" b="1" smtClean="0"/>
              <a:t>          Inter-spinous diameter narrow</a:t>
            </a:r>
          </a:p>
          <a:p>
            <a:pPr>
              <a:lnSpc>
                <a:spcPct val="80000"/>
              </a:lnSpc>
              <a:buClr>
                <a:srgbClr val="CC0000"/>
              </a:buClr>
              <a:buFont typeface="Wingdings" pitchFamily="2" charset="2"/>
              <a:buNone/>
            </a:pPr>
            <a:r>
              <a:rPr lang="en-US" sz="2000" b="1" smtClean="0"/>
              <a:t>          Inter-tuberous diameter narrow</a:t>
            </a:r>
          </a:p>
          <a:p>
            <a:pPr>
              <a:lnSpc>
                <a:spcPct val="80000"/>
              </a:lnSpc>
              <a:buClr>
                <a:srgbClr val="CC0000"/>
              </a:buClr>
              <a:buFont typeface="Wingdings" pitchFamily="2" charset="2"/>
              <a:buNone/>
            </a:pPr>
            <a:r>
              <a:rPr lang="en-US" sz="2400" b="1" smtClean="0"/>
              <a:t>        Sub pubic arch narrow</a:t>
            </a:r>
          </a:p>
          <a:p>
            <a:pPr lvl="1">
              <a:lnSpc>
                <a:spcPct val="80000"/>
              </a:lnSpc>
              <a:buClr>
                <a:srgbClr val="CC0000"/>
              </a:buClr>
              <a:buFont typeface="Wingdings" pitchFamily="2" charset="2"/>
              <a:buNone/>
            </a:pPr>
            <a:endParaRPr lang="en-US" sz="2000" b="1" smtClean="0"/>
          </a:p>
          <a:p>
            <a:pPr lvl="1">
              <a:lnSpc>
                <a:spcPct val="80000"/>
              </a:lnSpc>
              <a:buClr>
                <a:srgbClr val="CC0000"/>
              </a:buClr>
              <a:buFont typeface="Wingdings" pitchFamily="2" charset="2"/>
              <a:buChar char="Ø"/>
            </a:pPr>
            <a:endParaRPr lang="en-US" sz="1600" b="1" smtClean="0"/>
          </a:p>
          <a:p>
            <a:pPr lvl="1">
              <a:lnSpc>
                <a:spcPct val="80000"/>
              </a:lnSpc>
              <a:buClr>
                <a:srgbClr val="CC0000"/>
              </a:buClr>
              <a:buFont typeface="Wingdings" pitchFamily="2" charset="2"/>
              <a:buChar char="Ø"/>
            </a:pPr>
            <a:endParaRPr lang="en-US" sz="1000" b="1" smtClean="0"/>
          </a:p>
          <a:p>
            <a:pPr>
              <a:lnSpc>
                <a:spcPct val="80000"/>
              </a:lnSpc>
              <a:buClr>
                <a:srgbClr val="CC0000"/>
              </a:buClr>
              <a:buFont typeface="Wingdings" pitchFamily="2" charset="2"/>
              <a:buChar char="Ø"/>
            </a:pPr>
            <a:endParaRPr lang="en-US" sz="1200" b="1"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914400"/>
          </a:xfrm>
        </p:spPr>
        <p:txBody>
          <a:bodyPr/>
          <a:lstStyle/>
          <a:p>
            <a:r>
              <a:rPr lang="en-US" smtClean="0"/>
              <a:t>	</a:t>
            </a:r>
            <a:r>
              <a:rPr lang="en-US" u="sng" smtClean="0"/>
              <a:t>INNOMINATE BONE</a:t>
            </a:r>
          </a:p>
        </p:txBody>
      </p:sp>
      <p:sp>
        <p:nvSpPr>
          <p:cNvPr id="6147" name="Rectangle 3"/>
          <p:cNvSpPr>
            <a:spLocks noGrp="1" noChangeArrowheads="1"/>
          </p:cNvSpPr>
          <p:nvPr>
            <p:ph idx="1"/>
          </p:nvPr>
        </p:nvSpPr>
        <p:spPr>
          <a:xfrm>
            <a:off x="533400" y="1600200"/>
            <a:ext cx="8229600" cy="4983163"/>
          </a:xfrm>
        </p:spPr>
        <p:txBody>
          <a:bodyPr/>
          <a:lstStyle/>
          <a:p>
            <a:endParaRPr lang="en-US" smtClean="0"/>
          </a:p>
        </p:txBody>
      </p:sp>
      <p:sp>
        <p:nvSpPr>
          <p:cNvPr id="7" name="Footer Placeholder 6"/>
          <p:cNvSpPr>
            <a:spLocks noGrp="1"/>
          </p:cNvSpPr>
          <p:nvPr>
            <p:ph type="ftr" sz="quarter" idx="11"/>
          </p:nvPr>
        </p:nvSpPr>
        <p:spPr/>
        <p:txBody>
          <a:bodyPr/>
          <a:lstStyle/>
          <a:p>
            <a:pPr>
              <a:defRPr/>
            </a:pPr>
            <a:r>
              <a:rPr lang="en-US"/>
              <a:t>Dr.L.Girija</a:t>
            </a:r>
          </a:p>
        </p:txBody>
      </p:sp>
      <p:pic>
        <p:nvPicPr>
          <p:cNvPr id="6148" name="Picture 4" descr="innomin1b"/>
          <p:cNvPicPr>
            <a:picLocks noChangeAspect="1" noChangeArrowheads="1"/>
          </p:cNvPicPr>
          <p:nvPr/>
        </p:nvPicPr>
        <p:blipFill>
          <a:blip r:embed="rId3"/>
          <a:srcRect/>
          <a:stretch>
            <a:fillRect/>
          </a:stretch>
        </p:blipFill>
        <p:spPr bwMode="auto">
          <a:xfrm>
            <a:off x="-228600" y="0"/>
            <a:ext cx="9372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z="4000" b="1" smtClean="0">
                <a:solidFill>
                  <a:srgbClr val="FF9900"/>
                </a:solidFill>
              </a:rPr>
              <a:t>Gynecoid Pelvis (50%) </a:t>
            </a:r>
            <a:br>
              <a:rPr lang="en-US" sz="4000" b="1" smtClean="0">
                <a:solidFill>
                  <a:srgbClr val="FF9900"/>
                </a:solidFill>
              </a:rPr>
            </a:br>
            <a:endParaRPr lang="en-US" sz="4000" b="1" smtClean="0">
              <a:solidFill>
                <a:srgbClr val="FF9900"/>
              </a:solidFill>
            </a:endParaRPr>
          </a:p>
        </p:txBody>
      </p:sp>
      <p:sp>
        <p:nvSpPr>
          <p:cNvPr id="43011" name="Rectangle 3"/>
          <p:cNvSpPr>
            <a:spLocks noGrp="1" noChangeArrowheads="1"/>
          </p:cNvSpPr>
          <p:nvPr>
            <p:ph idx="1"/>
          </p:nvPr>
        </p:nvSpPr>
        <p:spPr/>
        <p:txBody>
          <a:bodyPr>
            <a:normAutofit lnSpcReduction="10000"/>
          </a:bodyPr>
          <a:lstStyle/>
          <a:p>
            <a:pPr lvl="1">
              <a:lnSpc>
                <a:spcPct val="80000"/>
              </a:lnSpc>
              <a:buFontTx/>
              <a:buNone/>
            </a:pPr>
            <a:endParaRPr lang="en-US" sz="2400" smtClean="0"/>
          </a:p>
          <a:p>
            <a:pPr lvl="1">
              <a:lnSpc>
                <a:spcPct val="80000"/>
              </a:lnSpc>
              <a:buFontTx/>
              <a:buNone/>
            </a:pPr>
            <a:r>
              <a:rPr lang="en-US" sz="2400" smtClean="0"/>
              <a:t>Pelvic brim is a transverse ellipse (nearly a circle) </a:t>
            </a:r>
          </a:p>
          <a:p>
            <a:pPr lvl="1">
              <a:lnSpc>
                <a:spcPct val="80000"/>
              </a:lnSpc>
              <a:buFontTx/>
              <a:buNone/>
            </a:pPr>
            <a:r>
              <a:rPr lang="en-US" sz="2400" smtClean="0"/>
              <a:t>Most favorable for delivery </a:t>
            </a:r>
          </a:p>
          <a:p>
            <a:pPr>
              <a:lnSpc>
                <a:spcPct val="80000"/>
              </a:lnSpc>
            </a:pPr>
            <a:r>
              <a:rPr lang="en-US" sz="2800" smtClean="0"/>
              <a:t>Transvers diameter is longer than antero posterior</a:t>
            </a:r>
          </a:p>
          <a:p>
            <a:pPr>
              <a:lnSpc>
                <a:spcPct val="80000"/>
              </a:lnSpc>
            </a:pPr>
            <a:r>
              <a:rPr lang="en-US" sz="2800" smtClean="0"/>
              <a:t> Sacro sciatic notch-Medium size</a:t>
            </a:r>
          </a:p>
          <a:p>
            <a:pPr>
              <a:lnSpc>
                <a:spcPct val="80000"/>
              </a:lnSpc>
            </a:pPr>
            <a:r>
              <a:rPr lang="en-US" sz="2800" smtClean="0"/>
              <a:t>Sacral curve average</a:t>
            </a:r>
          </a:p>
          <a:p>
            <a:pPr>
              <a:lnSpc>
                <a:spcPct val="80000"/>
              </a:lnSpc>
            </a:pPr>
            <a:r>
              <a:rPr lang="en-US" sz="2800" smtClean="0"/>
              <a:t>Subpubic arch wider</a:t>
            </a:r>
          </a:p>
          <a:p>
            <a:pPr>
              <a:lnSpc>
                <a:spcPct val="80000"/>
              </a:lnSpc>
            </a:pPr>
            <a:r>
              <a:rPr lang="en-US" sz="2800" smtClean="0"/>
              <a:t>Pelvic side walls straight</a:t>
            </a:r>
          </a:p>
          <a:p>
            <a:pPr>
              <a:lnSpc>
                <a:spcPct val="80000"/>
              </a:lnSpc>
            </a:pPr>
            <a:r>
              <a:rPr lang="en-US" sz="2800" smtClean="0"/>
              <a:t>Inter-spinous diameter wide</a:t>
            </a:r>
          </a:p>
          <a:p>
            <a:pPr>
              <a:lnSpc>
                <a:spcPct val="80000"/>
              </a:lnSpc>
            </a:pPr>
            <a:r>
              <a:rPr lang="en-US" sz="2800" smtClean="0"/>
              <a:t>Inter-tuberous diameter wide </a:t>
            </a:r>
          </a:p>
          <a:p>
            <a:pPr>
              <a:lnSpc>
                <a:spcPct val="80000"/>
              </a:lnSpc>
            </a:pPr>
            <a:endParaRPr lang="en-US" sz="28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4000" b="1" smtClean="0">
                <a:solidFill>
                  <a:srgbClr val="FF3300"/>
                </a:solidFill>
              </a:rPr>
              <a:t>Android Pelvis (Male type)</a:t>
            </a:r>
            <a:r>
              <a:rPr lang="en-US" sz="4000" b="1" smtClean="0"/>
              <a:t> </a:t>
            </a:r>
            <a:br>
              <a:rPr lang="en-US" sz="4000" b="1" smtClean="0"/>
            </a:br>
            <a:endParaRPr lang="en-US" sz="4000" b="1" smtClean="0"/>
          </a:p>
        </p:txBody>
      </p:sp>
      <p:sp>
        <p:nvSpPr>
          <p:cNvPr id="44035" name="Rectangle 3"/>
          <p:cNvSpPr>
            <a:spLocks noGrp="1" noChangeArrowheads="1"/>
          </p:cNvSpPr>
          <p:nvPr>
            <p:ph idx="1"/>
          </p:nvPr>
        </p:nvSpPr>
        <p:spPr/>
        <p:txBody>
          <a:bodyPr/>
          <a:lstStyle/>
          <a:p>
            <a:pPr lvl="1">
              <a:lnSpc>
                <a:spcPct val="90000"/>
              </a:lnSpc>
            </a:pPr>
            <a:r>
              <a:rPr lang="en-US" sz="2400" smtClean="0"/>
              <a:t>Inlet wedge shaped </a:t>
            </a:r>
          </a:p>
          <a:p>
            <a:pPr lvl="1">
              <a:lnSpc>
                <a:spcPct val="90000"/>
              </a:lnSpc>
            </a:pPr>
            <a:r>
              <a:rPr lang="en-US" sz="2400" smtClean="0"/>
              <a:t>Convergent Side Walls (widest posteriorly) </a:t>
            </a:r>
          </a:p>
          <a:p>
            <a:pPr lvl="1">
              <a:lnSpc>
                <a:spcPct val="90000"/>
              </a:lnSpc>
            </a:pPr>
            <a:r>
              <a:rPr lang="en-US" sz="2400" smtClean="0"/>
              <a:t>Prominent ischial spines </a:t>
            </a:r>
          </a:p>
          <a:p>
            <a:pPr lvl="1">
              <a:lnSpc>
                <a:spcPct val="90000"/>
              </a:lnSpc>
            </a:pPr>
            <a:r>
              <a:rPr lang="en-US" sz="2400" smtClean="0"/>
              <a:t>Narrow subpubic arch </a:t>
            </a:r>
          </a:p>
          <a:p>
            <a:pPr lvl="1">
              <a:lnSpc>
                <a:spcPct val="90000"/>
              </a:lnSpc>
            </a:pPr>
            <a:r>
              <a:rPr lang="en-US" sz="2400" smtClean="0"/>
              <a:t>More common in white women</a:t>
            </a:r>
          </a:p>
          <a:p>
            <a:pPr>
              <a:lnSpc>
                <a:spcPct val="90000"/>
              </a:lnSpc>
              <a:buFontTx/>
              <a:buNone/>
            </a:pPr>
            <a:r>
              <a:rPr lang="en-US" sz="2800" smtClean="0"/>
              <a:t>		Inter-spinous diameter narrow</a:t>
            </a:r>
          </a:p>
          <a:p>
            <a:pPr>
              <a:lnSpc>
                <a:spcPct val="90000"/>
              </a:lnSpc>
              <a:buFontTx/>
              <a:buNone/>
            </a:pPr>
            <a:r>
              <a:rPr lang="en-US" sz="2800" smtClean="0"/>
              <a:t>		Inter-tuberous diameter narrow</a:t>
            </a:r>
          </a:p>
          <a:p>
            <a:pPr>
              <a:lnSpc>
                <a:spcPct val="90000"/>
              </a:lnSpc>
              <a:buFontTx/>
              <a:buNone/>
            </a:pPr>
            <a:r>
              <a:rPr lang="en-US" sz="2800" smtClean="0"/>
              <a:t>         Sacrum straight with forward inclination</a:t>
            </a:r>
          </a:p>
          <a:p>
            <a:pPr>
              <a:lnSpc>
                <a:spcPct val="90000"/>
              </a:lnSpc>
            </a:pPr>
            <a:endParaRPr lang="en-US" sz="2800" smtClean="0"/>
          </a:p>
          <a:p>
            <a:pPr lvl="1">
              <a:lnSpc>
                <a:spcPct val="90000"/>
              </a:lnSpc>
            </a:pPr>
            <a:endParaRPr lang="en-US" sz="2400" smtClean="0"/>
          </a:p>
          <a:p>
            <a:pPr lvl="1">
              <a:lnSpc>
                <a:spcPct val="90000"/>
              </a:lnSpc>
            </a:pPr>
            <a:endParaRPr lang="en-US" sz="2400" smtClean="0"/>
          </a:p>
          <a:p>
            <a:pPr lvl="1">
              <a:lnSpc>
                <a:spcPct val="90000"/>
              </a:lnSpc>
            </a:pPr>
            <a:endParaRPr lang="en-US" sz="24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z="4000" b="1" smtClean="0">
                <a:solidFill>
                  <a:srgbClr val="FF3300"/>
                </a:solidFill>
              </a:rPr>
              <a:t>Platypelloid Pelvis (3%)</a:t>
            </a:r>
            <a:r>
              <a:rPr lang="en-US" sz="4000" b="1" smtClean="0"/>
              <a:t> </a:t>
            </a:r>
            <a:br>
              <a:rPr lang="en-US" sz="4000" b="1" smtClean="0"/>
            </a:br>
            <a:endParaRPr lang="en-US" sz="4000" b="1" smtClean="0"/>
          </a:p>
        </p:txBody>
      </p:sp>
      <p:sp>
        <p:nvSpPr>
          <p:cNvPr id="45059" name="Rectangle 3"/>
          <p:cNvSpPr>
            <a:spLocks noGrp="1" noChangeArrowheads="1"/>
          </p:cNvSpPr>
          <p:nvPr>
            <p:ph idx="1"/>
          </p:nvPr>
        </p:nvSpPr>
        <p:spPr/>
        <p:txBody>
          <a:bodyPr/>
          <a:lstStyle/>
          <a:p>
            <a:pPr lvl="1">
              <a:lnSpc>
                <a:spcPct val="90000"/>
              </a:lnSpc>
            </a:pPr>
            <a:r>
              <a:rPr lang="en-US" smtClean="0"/>
              <a:t>Pelvic brim is transverse kidney shape </a:t>
            </a:r>
          </a:p>
          <a:p>
            <a:pPr lvl="1">
              <a:lnSpc>
                <a:spcPct val="90000"/>
              </a:lnSpc>
            </a:pPr>
            <a:r>
              <a:rPr lang="en-US" smtClean="0"/>
              <a:t>Flattened gynecoid shape</a:t>
            </a:r>
          </a:p>
          <a:p>
            <a:pPr lvl="1">
              <a:lnSpc>
                <a:spcPct val="90000"/>
              </a:lnSpc>
            </a:pPr>
            <a:r>
              <a:rPr lang="en-US" smtClean="0"/>
              <a:t>Antero-post diameter narrow</a:t>
            </a:r>
          </a:p>
          <a:p>
            <a:pPr lvl="1">
              <a:lnSpc>
                <a:spcPct val="90000"/>
              </a:lnSpc>
            </a:pPr>
            <a:r>
              <a:rPr lang="en-US" smtClean="0"/>
              <a:t>Transvers diameter is wide</a:t>
            </a:r>
          </a:p>
          <a:p>
            <a:pPr lvl="1">
              <a:lnSpc>
                <a:spcPct val="90000"/>
              </a:lnSpc>
            </a:pPr>
            <a:r>
              <a:rPr lang="en-US" smtClean="0"/>
              <a:t>Sacro sciatic notch-Medium size</a:t>
            </a:r>
          </a:p>
          <a:p>
            <a:pPr>
              <a:lnSpc>
                <a:spcPct val="90000"/>
              </a:lnSpc>
              <a:buFontTx/>
              <a:buNone/>
            </a:pPr>
            <a:r>
              <a:rPr lang="en-US" smtClean="0"/>
              <a:t>       Pelvic side walls straight</a:t>
            </a:r>
          </a:p>
          <a:p>
            <a:pPr>
              <a:lnSpc>
                <a:spcPct val="90000"/>
              </a:lnSpc>
              <a:buFontTx/>
              <a:buNone/>
            </a:pPr>
            <a:r>
              <a:rPr lang="en-US" smtClean="0"/>
              <a:t>       Subpubic arch wider</a:t>
            </a:r>
          </a:p>
          <a:p>
            <a:pPr>
              <a:lnSpc>
                <a:spcPct val="90000"/>
              </a:lnSpc>
              <a:buFontTx/>
              <a:buNone/>
            </a:pPr>
            <a:r>
              <a:rPr lang="en-US" smtClean="0"/>
              <a:t>       Shallow pelvis</a:t>
            </a:r>
          </a:p>
          <a:p>
            <a:pPr lvl="1">
              <a:lnSpc>
                <a:spcPct val="90000"/>
              </a:lnSpc>
            </a:pPr>
            <a:endParaRPr lang="en-US" smtClean="0"/>
          </a:p>
          <a:p>
            <a:pPr lvl="1">
              <a:lnSpc>
                <a:spcPct val="90000"/>
              </a:lnSpc>
            </a:pPr>
            <a:endParaRPr lang="en-US" smtClean="0"/>
          </a:p>
          <a:p>
            <a:pPr lvl="1">
              <a:lnSpc>
                <a:spcPct val="90000"/>
              </a:lnSpc>
            </a:pPr>
            <a:endParaRPr lang="en-US"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4300" u="sng" smtClean="0">
                <a:solidFill>
                  <a:srgbClr val="FF9900"/>
                </a:solidFill>
              </a:rPr>
              <a:t>Gynecoid (normal female pelvis)</a:t>
            </a:r>
          </a:p>
        </p:txBody>
      </p:sp>
      <p:pic>
        <p:nvPicPr>
          <p:cNvPr id="46083" name="Picture 3"/>
          <p:cNvPicPr>
            <a:picLocks noGrp="1" noChangeAspect="1" noChangeArrowheads="1"/>
          </p:cNvPicPr>
          <p:nvPr>
            <p:ph idx="1"/>
          </p:nvPr>
        </p:nvPicPr>
        <p:blipFill>
          <a:blip r:embed="rId3" cstate="print"/>
          <a:stretch>
            <a:fillRect/>
          </a:stretch>
        </p:blipFill>
        <p:spPr>
          <a:xfrm>
            <a:off x="2494140" y="530225"/>
            <a:ext cx="4201757" cy="4187825"/>
          </a:xfrm>
          <a:noFill/>
        </p:spPr>
      </p:pic>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105" name="Group 41"/>
          <p:cNvGraphicFramePr>
            <a:graphicFrameLocks noGrp="1"/>
          </p:cNvGraphicFramePr>
          <p:nvPr/>
        </p:nvGraphicFramePr>
        <p:xfrm>
          <a:off x="228600" y="265113"/>
          <a:ext cx="8915400" cy="6592887"/>
        </p:xfrm>
        <a:graphic>
          <a:graphicData uri="http://schemas.openxmlformats.org/drawingml/2006/table">
            <a:tbl>
              <a:tblPr/>
              <a:tblGrid>
                <a:gridCol w="2530475">
                  <a:extLst>
                    <a:ext uri="{9D8B030D-6E8A-4147-A177-3AD203B41FA5}">
                      <a16:colId xmlns:a16="http://schemas.microsoft.com/office/drawing/2014/main" val="20000"/>
                    </a:ext>
                  </a:extLst>
                </a:gridCol>
                <a:gridCol w="3032125">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1458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600" b="1" i="0" u="none" strike="noStrike" cap="none" normalizeH="0" baseline="0" smtClean="0">
                        <a:ln>
                          <a:noFill/>
                        </a:ln>
                        <a:solidFill>
                          <a:srgbClr val="FFFF00"/>
                        </a:solidFill>
                        <a:effectLst/>
                        <a:latin typeface="Trebuchet MS"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FF00"/>
                          </a:solidFill>
                          <a:effectLst/>
                          <a:latin typeface="Trebuchet MS"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600" b="1" i="0" u="none" strike="noStrike" cap="none" normalizeH="0" baseline="0" smtClean="0">
                        <a:ln>
                          <a:noFill/>
                        </a:ln>
                        <a:solidFill>
                          <a:srgbClr val="FFFF00"/>
                        </a:solidFill>
                        <a:effectLst/>
                        <a:latin typeface="Trebuchet MS"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465138" algn="l"/>
                        </a:tabLst>
                      </a:pPr>
                      <a:r>
                        <a:rPr kumimoji="0" lang="en-US" sz="2600" b="0" i="0" u="sng" strike="noStrike" cap="none" normalizeH="0" baseline="0" smtClean="0">
                          <a:ln>
                            <a:noFill/>
                          </a:ln>
                          <a:solidFill>
                            <a:srgbClr val="CC3300"/>
                          </a:solidFill>
                          <a:effectLst/>
                          <a:latin typeface="Trebuchet MS" pitchFamily="34" charset="0"/>
                        </a:rPr>
                        <a:t>Gynecoid (normal female pelvis)</a:t>
                      </a:r>
                      <a:r>
                        <a:rPr kumimoji="0" lang="en-US" sz="2600" b="0" i="0" u="sng" strike="noStrike" cap="none" normalizeH="0" baseline="0" smtClean="0">
                          <a:ln>
                            <a:noFill/>
                          </a:ln>
                          <a:solidFill>
                            <a:srgbClr val="FFFF00"/>
                          </a:solidFill>
                          <a:effectLst/>
                          <a:latin typeface="Trebuchet MS"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tab pos="465138" algn="l"/>
                        </a:tabLst>
                      </a:pPr>
                      <a:endParaRPr kumimoji="0" lang="en-US" sz="2600" b="0" i="0" u="sng" strike="noStrike" cap="none" normalizeH="0" baseline="0" smtClean="0">
                        <a:ln>
                          <a:noFill/>
                        </a:ln>
                        <a:solidFill>
                          <a:srgbClr val="FFFF00"/>
                        </a:solidFill>
                        <a:effectLst/>
                        <a:latin typeface="Trebuchet MS"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CC3300"/>
                          </a:solidFill>
                          <a:effectLst/>
                          <a:latin typeface="Trebuchet MS" pitchFamily="34" charset="0"/>
                        </a:rPr>
                        <a:t>Android (Funnel shaped pelvis)</a:t>
                      </a:r>
                      <a:r>
                        <a:rPr kumimoji="0" lang="en-US" sz="2600" b="1" i="0" u="none" strike="noStrike" cap="none" normalizeH="0" baseline="0" smtClean="0">
                          <a:ln>
                            <a:noFill/>
                          </a:ln>
                          <a:solidFill>
                            <a:srgbClr val="FFFF00"/>
                          </a:solidFill>
                          <a:effectLst/>
                          <a:latin typeface="Trebuchet MS"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600" b="1" i="0" u="none" strike="noStrike" cap="none" normalizeH="0" baseline="0" smtClean="0">
                        <a:ln>
                          <a:noFill/>
                        </a:ln>
                        <a:solidFill>
                          <a:srgbClr val="FFFF00"/>
                        </a:solidFill>
                        <a:effectLst/>
                        <a:latin typeface="Trebuchet MS" pitchFamily="34"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DCD4D9">
                        <a:alpha val="50000"/>
                      </a:srgbClr>
                    </a:solidFill>
                  </a:tcPr>
                </a:tc>
                <a:extLst>
                  <a:ext uri="{0D108BD9-81ED-4DB2-BD59-A6C34878D82A}">
                    <a16:rowId xmlns:a16="http://schemas.microsoft.com/office/drawing/2014/main" val="10000"/>
                  </a:ext>
                </a:extLst>
              </a:tr>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 Inlet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465138" algn="l"/>
                        </a:tabLst>
                      </a:pPr>
                      <a:r>
                        <a:rPr kumimoji="0" lang="en-US" sz="2600" b="1" i="0" u="none" strike="noStrike" cap="none" normalizeH="0" baseline="0" smtClean="0">
                          <a:ln>
                            <a:noFill/>
                          </a:ln>
                          <a:solidFill>
                            <a:schemeClr val="tx1"/>
                          </a:solidFill>
                          <a:effectLst/>
                          <a:latin typeface="Trebuchet MS" pitchFamily="34" charset="0"/>
                        </a:rPr>
                        <a:t>heart shaped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wedge shaped</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1"/>
                  </a:ext>
                </a:extLst>
              </a:tr>
              <a:tr h="495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Sacrum</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curved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Straight</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2"/>
                  </a:ext>
                </a:extLst>
              </a:tr>
              <a:tr h="549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Sacro sciaticnotch</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medium width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narrow</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3"/>
                  </a:ext>
                </a:extLst>
              </a:tr>
              <a:tr h="536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Side walls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Straight / divergent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Convergent</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4"/>
                  </a:ext>
                </a:extLst>
              </a:tr>
              <a:tr h="1039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Pubic arch</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Curved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rebuchet MS" pitchFamily="34" charset="0"/>
                        </a:rPr>
                        <a:t>Straight</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5"/>
                  </a:ext>
                </a:extLst>
              </a:tr>
              <a:tr h="1338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CC0000"/>
                          </a:solidFill>
                          <a:effectLst/>
                          <a:latin typeface="Trebuchet MS" pitchFamily="34" charset="0"/>
                        </a:rPr>
                        <a:t>Sub pubic angle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CC0000"/>
                          </a:solidFill>
                          <a:effectLst/>
                          <a:latin typeface="Trebuchet MS" pitchFamily="34" charset="0"/>
                        </a:rPr>
                        <a:t>wide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CC0000"/>
                          </a:solidFill>
                          <a:effectLst/>
                          <a:latin typeface="Trebuchet MS" pitchFamily="34" charset="0"/>
                        </a:rPr>
                        <a:t>Very narrow</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105"/>
                                        </p:tgtEl>
                                        <p:attrNameLst>
                                          <p:attrName>style.visibility</p:attrName>
                                        </p:attrNameLst>
                                      </p:cBhvr>
                                      <p:to>
                                        <p:strVal val="visible"/>
                                      </p:to>
                                    </p:set>
                                    <p:animEffect transition="in" filter="blinds(horizontal)">
                                      <p:cBhvr>
                                        <p:cTn id="7" dur="500"/>
                                        <p:tgtEl>
                                          <p:spTgt spid="88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4300" b="1" smtClean="0">
                <a:solidFill>
                  <a:srgbClr val="FF9900"/>
                </a:solidFill>
              </a:rPr>
              <a:t>Android (Funnel shaped pelvis)</a:t>
            </a:r>
          </a:p>
        </p:txBody>
      </p:sp>
      <p:pic>
        <p:nvPicPr>
          <p:cNvPr id="48131" name="Picture 3"/>
          <p:cNvPicPr>
            <a:picLocks noGrp="1" noChangeAspect="1" noChangeArrowheads="1"/>
          </p:cNvPicPr>
          <p:nvPr>
            <p:ph idx="1"/>
          </p:nvPr>
        </p:nvPicPr>
        <p:blipFill>
          <a:blip r:embed="rId3" cstate="print"/>
          <a:stretch>
            <a:fillRect/>
          </a:stretch>
        </p:blipFill>
        <p:spPr>
          <a:xfrm>
            <a:off x="1850166" y="530225"/>
            <a:ext cx="5489706" cy="4187825"/>
          </a:xfrm>
          <a:noFill/>
        </p:spPr>
      </p:pic>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4300" smtClean="0">
                <a:solidFill>
                  <a:srgbClr val="FF9900"/>
                </a:solidFill>
              </a:rPr>
              <a:t>Anthropoid resemble Ape’s pelvic</a:t>
            </a:r>
          </a:p>
        </p:txBody>
      </p:sp>
      <p:pic>
        <p:nvPicPr>
          <p:cNvPr id="49155" name="Picture 3"/>
          <p:cNvPicPr>
            <a:picLocks noGrp="1" noChangeAspect="1" noChangeArrowheads="1"/>
          </p:cNvPicPr>
          <p:nvPr>
            <p:ph idx="1"/>
          </p:nvPr>
        </p:nvPicPr>
        <p:blipFill>
          <a:blip r:embed="rId3" cstate="print">
            <a:lum bright="-18000"/>
          </a:blip>
          <a:stretch>
            <a:fillRect/>
          </a:stretch>
        </p:blipFill>
        <p:spPr>
          <a:xfrm>
            <a:off x="2246349" y="530225"/>
            <a:ext cx="4697339" cy="4187825"/>
          </a:xfrm>
          <a:noFill/>
        </p:spPr>
      </p:pic>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Group 2"/>
          <p:cNvGraphicFramePr>
            <a:graphicFrameLocks noGrp="1"/>
          </p:cNvGraphicFramePr>
          <p:nvPr/>
        </p:nvGraphicFramePr>
        <p:xfrm>
          <a:off x="609600" y="-47625"/>
          <a:ext cx="8534400" cy="6958013"/>
        </p:xfrm>
        <a:graphic>
          <a:graphicData uri="http://schemas.openxmlformats.org/drawingml/2006/table">
            <a:tbl>
              <a:tblPr/>
              <a:tblGrid>
                <a:gridCol w="2895600">
                  <a:extLst>
                    <a:ext uri="{9D8B030D-6E8A-4147-A177-3AD203B41FA5}">
                      <a16:colId xmlns:a16="http://schemas.microsoft.com/office/drawing/2014/main" val="20000"/>
                    </a:ext>
                  </a:extLst>
                </a:gridCol>
                <a:gridCol w="2932113">
                  <a:extLst>
                    <a:ext uri="{9D8B030D-6E8A-4147-A177-3AD203B41FA5}">
                      <a16:colId xmlns:a16="http://schemas.microsoft.com/office/drawing/2014/main" val="20001"/>
                    </a:ext>
                  </a:extLst>
                </a:gridCol>
                <a:gridCol w="2706687">
                  <a:extLst>
                    <a:ext uri="{9D8B030D-6E8A-4147-A177-3AD203B41FA5}">
                      <a16:colId xmlns:a16="http://schemas.microsoft.com/office/drawing/2014/main" val="20002"/>
                    </a:ext>
                  </a:extLst>
                </a:gridCol>
              </a:tblGrid>
              <a:tr h="1322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rgbClr val="FFFF00"/>
                          </a:solidFill>
                          <a:effectLst/>
                          <a:latin typeface="Trebuchet MS" pitchFamily="34" charset="0"/>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smtClean="0">
                          <a:ln>
                            <a:noFill/>
                          </a:ln>
                          <a:solidFill>
                            <a:srgbClr val="CC3300"/>
                          </a:solidFill>
                          <a:effectLst/>
                          <a:latin typeface="Trebuchet MS" pitchFamily="34" charset="0"/>
                        </a:rPr>
                        <a:t>Anthropoid resemble Ape’s pelvic</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rgbClr val="CC3300"/>
                          </a:solidFill>
                          <a:effectLst/>
                          <a:latin typeface="Trebuchet MS" pitchFamily="34" charset="0"/>
                        </a:rPr>
                        <a:t>Platy palloid (Flat pelvis)</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DCD4D9">
                        <a:alpha val="50000"/>
                      </a:srgbClr>
                    </a:solidFill>
                  </a:tcPr>
                </a:tc>
                <a:extLst>
                  <a:ext uri="{0D108BD9-81ED-4DB2-BD59-A6C34878D82A}">
                    <a16:rowId xmlns:a16="http://schemas.microsoft.com/office/drawing/2014/main" val="10000"/>
                  </a:ext>
                </a:extLst>
              </a:tr>
              <a:tr h="1392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Inlet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6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Anteroposteriorly ovoid shape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Tramsverse  Ovoid/ kindney shape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1"/>
                  </a:ext>
                </a:extLst>
              </a:tr>
              <a:tr h="828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Sacrum</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Curved and long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Curved, short</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2"/>
                  </a:ext>
                </a:extLst>
              </a:tr>
              <a:tr h="827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Sacro sciaticnotch</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Wide shallow</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narrowed</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3"/>
                  </a:ext>
                </a:extLst>
              </a:tr>
              <a:tr h="830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Side walls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Often straight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straight/divergent</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4"/>
                  </a:ext>
                </a:extLst>
              </a:tr>
              <a:tr h="828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Pubic arch</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Slightly curved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Curved</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5"/>
                  </a:ext>
                </a:extLst>
              </a:tr>
              <a:tr h="828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Sub pubic angle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Narrow</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rebuchet MS" pitchFamily="34" charset="0"/>
                        </a:rPr>
                        <a:t>wide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CD4D9">
                        <a:alpha val="50000"/>
                      </a:srgbClr>
                    </a:solidFill>
                  </a:tcPr>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linds(horizontal)">
                                      <p:cBhvr>
                                        <p:cTn id="7"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00200" y="228600"/>
            <a:ext cx="7315200" cy="762000"/>
          </a:xfrm>
        </p:spPr>
        <p:txBody>
          <a:bodyPr>
            <a:normAutofit fontScale="90000"/>
          </a:bodyPr>
          <a:lstStyle/>
          <a:p>
            <a:r>
              <a:rPr lang="en-US" sz="4000" smtClean="0"/>
              <a:t/>
            </a:r>
            <a:br>
              <a:rPr lang="en-US" sz="4000" smtClean="0"/>
            </a:br>
            <a:r>
              <a:rPr lang="en-US" sz="3900" smtClean="0">
                <a:solidFill>
                  <a:srgbClr val="FFFF00"/>
                </a:solidFill>
              </a:rPr>
              <a:t>Platy palloid (Flat pelvis)</a:t>
            </a:r>
            <a:br>
              <a:rPr lang="en-US" sz="3900" smtClean="0">
                <a:solidFill>
                  <a:srgbClr val="FFFF00"/>
                </a:solidFill>
              </a:rPr>
            </a:br>
            <a:endParaRPr lang="en-US" sz="3900" smtClean="0">
              <a:solidFill>
                <a:srgbClr val="FFFF00"/>
              </a:solidFill>
            </a:endParaRPr>
          </a:p>
        </p:txBody>
      </p:sp>
      <p:pic>
        <p:nvPicPr>
          <p:cNvPr id="51203" name="Picture 3"/>
          <p:cNvPicPr>
            <a:picLocks noGrp="1" noChangeAspect="1" noChangeArrowheads="1"/>
          </p:cNvPicPr>
          <p:nvPr>
            <p:ph idx="1"/>
          </p:nvPr>
        </p:nvPicPr>
        <p:blipFill>
          <a:blip r:embed="rId3" cstate="print">
            <a:lum bright="-24000"/>
          </a:blip>
          <a:stretch>
            <a:fillRect/>
          </a:stretch>
        </p:blipFill>
        <p:spPr>
          <a:xfrm>
            <a:off x="1934808" y="530225"/>
            <a:ext cx="5320421" cy="4187825"/>
          </a:xfrm>
          <a:noFill/>
        </p:spPr>
      </p:pic>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sz="4000" b="1" u="sng" smtClean="0">
                <a:solidFill>
                  <a:srgbClr val="FF9900"/>
                </a:solidFill>
              </a:rPr>
              <a:t>Determination of an Adequate Pelvis</a:t>
            </a:r>
            <a:r>
              <a:rPr lang="en-US" sz="4000" smtClean="0"/>
              <a:t> </a:t>
            </a:r>
          </a:p>
        </p:txBody>
      </p:sp>
      <p:sp>
        <p:nvSpPr>
          <p:cNvPr id="52227" name="Rectangle 3"/>
          <p:cNvSpPr>
            <a:spLocks noGrp="1" noChangeArrowheads="1"/>
          </p:cNvSpPr>
          <p:nvPr>
            <p:ph idx="1"/>
          </p:nvPr>
        </p:nvSpPr>
        <p:spPr/>
        <p:txBody>
          <a:bodyPr/>
          <a:lstStyle/>
          <a:p>
            <a:pPr>
              <a:lnSpc>
                <a:spcPct val="80000"/>
              </a:lnSpc>
              <a:buFontTx/>
              <a:buNone/>
            </a:pPr>
            <a:r>
              <a:rPr lang="en-US" sz="2000" smtClean="0">
                <a:solidFill>
                  <a:srgbClr val="FF3300"/>
                </a:solidFill>
              </a:rPr>
              <a:t>Diagonal conjugate</a:t>
            </a:r>
            <a:r>
              <a:rPr lang="en-US" sz="2000" smtClean="0"/>
              <a:t> </a:t>
            </a:r>
          </a:p>
          <a:p>
            <a:pPr>
              <a:lnSpc>
                <a:spcPct val="80000"/>
              </a:lnSpc>
            </a:pPr>
            <a:r>
              <a:rPr lang="en-US" sz="2000" smtClean="0"/>
              <a:t>Distance from sacral promontory to symphysis pubis </a:t>
            </a:r>
          </a:p>
          <a:p>
            <a:pPr>
              <a:lnSpc>
                <a:spcPct val="80000"/>
              </a:lnSpc>
            </a:pPr>
            <a:r>
              <a:rPr lang="en-US" sz="2000" smtClean="0"/>
              <a:t>Approximate length of fingers introitus to sacrum </a:t>
            </a:r>
          </a:p>
          <a:p>
            <a:pPr>
              <a:lnSpc>
                <a:spcPct val="80000"/>
              </a:lnSpc>
            </a:pPr>
            <a:r>
              <a:rPr lang="en-US" sz="2000" smtClean="0"/>
              <a:t>Adequate diagonal conjugate &gt; 11.5cm </a:t>
            </a:r>
          </a:p>
          <a:p>
            <a:pPr>
              <a:lnSpc>
                <a:spcPct val="80000"/>
              </a:lnSpc>
            </a:pPr>
            <a:r>
              <a:rPr lang="en-US" sz="2000" smtClean="0"/>
              <a:t>Images </a:t>
            </a:r>
          </a:p>
          <a:p>
            <a:pPr>
              <a:lnSpc>
                <a:spcPct val="80000"/>
              </a:lnSpc>
              <a:buFontTx/>
              <a:buNone/>
            </a:pPr>
            <a:r>
              <a:rPr lang="en-US" sz="2000" smtClean="0">
                <a:solidFill>
                  <a:srgbClr val="FF3300"/>
                </a:solidFill>
              </a:rPr>
              <a:t>Intertuberous Diameter</a:t>
            </a:r>
            <a:r>
              <a:rPr lang="en-US" sz="2000" smtClean="0"/>
              <a:t> </a:t>
            </a:r>
          </a:p>
          <a:p>
            <a:pPr>
              <a:lnSpc>
                <a:spcPct val="80000"/>
              </a:lnSpc>
            </a:pPr>
            <a:r>
              <a:rPr lang="en-US" sz="2000" smtClean="0"/>
              <a:t>Distance between Ischial tuberosities </a:t>
            </a:r>
          </a:p>
          <a:p>
            <a:pPr>
              <a:lnSpc>
                <a:spcPct val="80000"/>
              </a:lnSpc>
            </a:pPr>
            <a:r>
              <a:rPr lang="en-US" sz="2000" smtClean="0"/>
              <a:t>Approximately width of fist </a:t>
            </a:r>
          </a:p>
          <a:p>
            <a:pPr>
              <a:lnSpc>
                <a:spcPct val="80000"/>
              </a:lnSpc>
            </a:pPr>
            <a:r>
              <a:rPr lang="en-US" sz="2000" smtClean="0"/>
              <a:t>Adequate intertuberous diameter &gt; 10 cm </a:t>
            </a:r>
          </a:p>
          <a:p>
            <a:pPr>
              <a:lnSpc>
                <a:spcPct val="80000"/>
              </a:lnSpc>
            </a:pPr>
            <a:r>
              <a:rPr lang="en-US" sz="2000" smtClean="0"/>
              <a:t>Images </a:t>
            </a:r>
          </a:p>
          <a:p>
            <a:pPr>
              <a:lnSpc>
                <a:spcPct val="80000"/>
              </a:lnSpc>
            </a:pPr>
            <a:r>
              <a:rPr lang="en-US" sz="2000" smtClean="0"/>
              <a:t>Prominence of ischial spines </a:t>
            </a:r>
          </a:p>
          <a:p>
            <a:pPr>
              <a:lnSpc>
                <a:spcPct val="80000"/>
              </a:lnSpc>
              <a:buFontTx/>
              <a:buNone/>
            </a:pPr>
            <a:r>
              <a:rPr lang="en-US" sz="2000" smtClean="0"/>
              <a:t/>
            </a:r>
            <a:br>
              <a:rPr lang="en-US" sz="2000" smtClean="0"/>
            </a:br>
            <a:endParaRPr lang="en-US" sz="2000"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nominate bon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Diagnosis of contracted pelvis</a:t>
            </a:r>
          </a:p>
        </p:txBody>
      </p:sp>
      <p:sp>
        <p:nvSpPr>
          <p:cNvPr id="53251" name="Rectangle 3"/>
          <p:cNvSpPr>
            <a:spLocks noGrp="1" noChangeArrowheads="1"/>
          </p:cNvSpPr>
          <p:nvPr>
            <p:ph idx="1"/>
          </p:nvPr>
        </p:nvSpPr>
        <p:spPr/>
        <p:txBody>
          <a:bodyPr/>
          <a:lstStyle/>
          <a:p>
            <a:pPr>
              <a:lnSpc>
                <a:spcPct val="90000"/>
              </a:lnSpc>
              <a:buFontTx/>
              <a:buNone/>
            </a:pPr>
            <a:r>
              <a:rPr lang="en-US" sz="2800" smtClean="0">
                <a:solidFill>
                  <a:srgbClr val="CC3300"/>
                </a:solidFill>
              </a:rPr>
              <a:t>History</a:t>
            </a:r>
          </a:p>
          <a:p>
            <a:pPr>
              <a:lnSpc>
                <a:spcPct val="90000"/>
              </a:lnSpc>
              <a:buFontTx/>
              <a:buNone/>
            </a:pPr>
            <a:r>
              <a:rPr lang="en-US" sz="2800" smtClean="0">
                <a:solidFill>
                  <a:srgbClr val="CC3300"/>
                </a:solidFill>
              </a:rPr>
              <a:t>    </a:t>
            </a:r>
            <a:r>
              <a:rPr lang="en-US" sz="2800" smtClean="0">
                <a:solidFill>
                  <a:srgbClr val="FF9900"/>
                </a:solidFill>
              </a:rPr>
              <a:t>General </a:t>
            </a:r>
            <a:r>
              <a:rPr lang="en-US" sz="2800" smtClean="0"/>
              <a:t>Rickets,Osteomalacea,Poliomyelitis,Tuberculosisof hip joint,fracture of bonesof lower extremities and pelvis</a:t>
            </a:r>
          </a:p>
          <a:p>
            <a:pPr>
              <a:lnSpc>
                <a:spcPct val="90000"/>
              </a:lnSpc>
              <a:buFontTx/>
              <a:buNone/>
            </a:pPr>
            <a:r>
              <a:rPr lang="en-US" sz="2800" smtClean="0"/>
              <a:t>   </a:t>
            </a:r>
            <a:r>
              <a:rPr lang="en-US" sz="2800" smtClean="0">
                <a:solidFill>
                  <a:srgbClr val="FF9900"/>
                </a:solidFill>
              </a:rPr>
              <a:t>Obstetrics</a:t>
            </a:r>
          </a:p>
          <a:p>
            <a:pPr>
              <a:lnSpc>
                <a:spcPct val="90000"/>
              </a:lnSpc>
              <a:buFontTx/>
              <a:buNone/>
            </a:pPr>
            <a:r>
              <a:rPr lang="en-US" sz="2800" smtClean="0">
                <a:solidFill>
                  <a:srgbClr val="FF9900"/>
                </a:solidFill>
              </a:rPr>
              <a:t>    </a:t>
            </a:r>
            <a:r>
              <a:rPr lang="en-US" sz="2800" smtClean="0">
                <a:solidFill>
                  <a:schemeClr val="tx2"/>
                </a:solidFill>
              </a:rPr>
              <a:t>History of previos deliveries</a:t>
            </a:r>
          </a:p>
          <a:p>
            <a:pPr>
              <a:lnSpc>
                <a:spcPct val="90000"/>
              </a:lnSpc>
              <a:buFontTx/>
              <a:buNone/>
            </a:pPr>
            <a:r>
              <a:rPr lang="en-US" sz="2800" smtClean="0">
                <a:solidFill>
                  <a:schemeClr val="tx2"/>
                </a:solidFill>
              </a:rPr>
              <a:t>    Cephalo pelvic disproportion</a:t>
            </a:r>
          </a:p>
          <a:p>
            <a:pPr>
              <a:lnSpc>
                <a:spcPct val="90000"/>
              </a:lnSpc>
              <a:buFontTx/>
              <a:buNone/>
            </a:pPr>
            <a:r>
              <a:rPr lang="en-US" sz="2800" smtClean="0">
                <a:solidFill>
                  <a:srgbClr val="FF9900"/>
                </a:solidFill>
              </a:rPr>
              <a:t> </a:t>
            </a:r>
            <a:r>
              <a:rPr lang="en-US" sz="2800" smtClean="0"/>
              <a:t>     </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2057400" y="0"/>
            <a:ext cx="7315200" cy="6858000"/>
          </a:xfrm>
        </p:spPr>
        <p:txBody>
          <a:bodyPr/>
          <a:lstStyle/>
          <a:p>
            <a:pPr>
              <a:buFontTx/>
              <a:buNone/>
            </a:pPr>
            <a:r>
              <a:rPr lang="en-US" sz="5400" u="sng" smtClean="0">
                <a:solidFill>
                  <a:srgbClr val="CC3300"/>
                </a:solidFill>
              </a:rPr>
              <a:t>Physical examination</a:t>
            </a:r>
          </a:p>
          <a:p>
            <a:pPr>
              <a:buFontTx/>
              <a:buNone/>
            </a:pPr>
            <a:r>
              <a:rPr lang="en-US" sz="2800" smtClean="0">
                <a:solidFill>
                  <a:srgbClr val="CC3300"/>
                </a:solidFill>
              </a:rPr>
              <a:t>  </a:t>
            </a:r>
          </a:p>
          <a:p>
            <a:pPr>
              <a:buFontTx/>
              <a:buNone/>
            </a:pPr>
            <a:r>
              <a:rPr lang="en-US" smtClean="0">
                <a:solidFill>
                  <a:schemeClr val="tx2"/>
                </a:solidFill>
              </a:rPr>
              <a:t>Short stature (Below 150cm)</a:t>
            </a:r>
          </a:p>
          <a:p>
            <a:pPr>
              <a:buFontTx/>
              <a:buNone/>
            </a:pPr>
            <a:r>
              <a:rPr lang="en-US" smtClean="0">
                <a:solidFill>
                  <a:schemeClr val="tx2"/>
                </a:solidFill>
              </a:rPr>
              <a:t>  Pendulous abdomen</a:t>
            </a:r>
          </a:p>
          <a:p>
            <a:pPr>
              <a:buFontTx/>
              <a:buNone/>
            </a:pPr>
            <a:r>
              <a:rPr lang="en-US" smtClean="0">
                <a:solidFill>
                  <a:schemeClr val="tx2"/>
                </a:solidFill>
              </a:rPr>
              <a:t>  Spinal deformities</a:t>
            </a:r>
          </a:p>
          <a:p>
            <a:pPr>
              <a:buFontTx/>
              <a:buNone/>
            </a:pPr>
            <a:r>
              <a:rPr lang="en-US" smtClean="0">
                <a:solidFill>
                  <a:schemeClr val="tx2"/>
                </a:solidFill>
              </a:rPr>
              <a:t>  Shortening of lower limb</a:t>
            </a:r>
          </a:p>
          <a:p>
            <a:pPr>
              <a:buFontTx/>
              <a:buNone/>
            </a:pPr>
            <a:r>
              <a:rPr lang="en-US" smtClean="0">
                <a:solidFill>
                  <a:schemeClr val="tx2"/>
                </a:solidFill>
              </a:rPr>
              <a:t>  Tilting of pelvis</a:t>
            </a:r>
          </a:p>
          <a:p>
            <a:pPr>
              <a:buFontTx/>
              <a:buNone/>
            </a:pPr>
            <a:r>
              <a:rPr lang="en-US" smtClean="0">
                <a:solidFill>
                  <a:schemeClr val="tx2"/>
                </a:solidFill>
              </a:rPr>
              <a:t>  Waddling gait</a:t>
            </a:r>
          </a:p>
          <a:p>
            <a:pPr>
              <a:buFontTx/>
              <a:buNone/>
            </a:pPr>
            <a:r>
              <a:rPr lang="en-US" smtClean="0">
                <a:solidFill>
                  <a:schemeClr val="tx2"/>
                </a:solidFill>
              </a:rPr>
              <a:t>  Evidence of ricketic rosary (suggest pelvic deformity)</a:t>
            </a:r>
          </a:p>
          <a:p>
            <a:pPr>
              <a:buFontTx/>
              <a:buNone/>
            </a:pPr>
            <a:endParaRPr lang="en-US" smtClean="0">
              <a:solidFill>
                <a:schemeClr val="tx2"/>
              </a:solidFill>
            </a:endParaRPr>
          </a:p>
        </p:txBody>
      </p:sp>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a:xfrm>
            <a:off x="2133600" y="457200"/>
            <a:ext cx="7239000" cy="6858000"/>
          </a:xfrm>
        </p:spPr>
        <p:txBody>
          <a:bodyPr/>
          <a:lstStyle/>
          <a:p>
            <a:endParaRPr lang="en-US" smtClean="0"/>
          </a:p>
          <a:p>
            <a:pPr>
              <a:buFontTx/>
              <a:buNone/>
            </a:pPr>
            <a:r>
              <a:rPr lang="en-US" smtClean="0">
                <a:solidFill>
                  <a:srgbClr val="CC3300"/>
                </a:solidFill>
              </a:rPr>
              <a:t>Obstetric examinations</a:t>
            </a:r>
          </a:p>
          <a:p>
            <a:pPr>
              <a:buFontTx/>
              <a:buNone/>
            </a:pPr>
            <a:r>
              <a:rPr lang="en-US" smtClean="0">
                <a:solidFill>
                  <a:srgbClr val="CC3300"/>
                </a:solidFill>
              </a:rPr>
              <a:t>  </a:t>
            </a:r>
            <a:r>
              <a:rPr lang="en-US" smtClean="0">
                <a:solidFill>
                  <a:schemeClr val="tx2"/>
                </a:solidFill>
              </a:rPr>
              <a:t>Un engaged fetal head (Floating)</a:t>
            </a:r>
          </a:p>
          <a:p>
            <a:pPr>
              <a:buFontTx/>
              <a:buNone/>
            </a:pPr>
            <a:r>
              <a:rPr lang="en-US" smtClean="0">
                <a:solidFill>
                  <a:srgbClr val="CC3300"/>
                </a:solidFill>
              </a:rPr>
              <a:t>External pelvimetry</a:t>
            </a:r>
          </a:p>
          <a:p>
            <a:pPr>
              <a:buFontTx/>
              <a:buNone/>
            </a:pPr>
            <a:r>
              <a:rPr lang="en-US" smtClean="0">
                <a:solidFill>
                  <a:schemeClr val="tx2"/>
                </a:solidFill>
              </a:rPr>
              <a:t>  (poor accuracy-Modern obstetrics external pelvimety of brim is  not usually done</a:t>
            </a:r>
            <a:r>
              <a:rPr lang="en-US" smtClean="0">
                <a:solidFill>
                  <a:srgbClr val="FF9900"/>
                </a:solidFill>
              </a:rPr>
              <a:t>-pelvimety of out let gives reliable informations)</a:t>
            </a:r>
          </a:p>
          <a:p>
            <a:pPr>
              <a:buFontTx/>
              <a:buNone/>
            </a:pPr>
            <a:r>
              <a:rPr lang="en-US" smtClean="0">
                <a:solidFill>
                  <a:srgbClr val="CC3300"/>
                </a:solidFill>
              </a:rPr>
              <a:t>Commonly measured diameters</a:t>
            </a:r>
          </a:p>
        </p:txBody>
      </p:sp>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2209800" y="0"/>
            <a:ext cx="6400800" cy="5867400"/>
          </a:xfrm>
        </p:spPr>
        <p:txBody>
          <a:bodyPr>
            <a:normAutofit fontScale="92500" lnSpcReduction="20000"/>
          </a:bodyPr>
          <a:lstStyle/>
          <a:p>
            <a:pPr algn="ctr">
              <a:lnSpc>
                <a:spcPct val="120000"/>
              </a:lnSpc>
              <a:buFontTx/>
              <a:buNone/>
            </a:pPr>
            <a:r>
              <a:rPr lang="en-US" b="1" u="sng" smtClean="0">
                <a:solidFill>
                  <a:srgbClr val="CC3300"/>
                </a:solidFill>
              </a:rPr>
              <a:t>External pelvimetry</a:t>
            </a:r>
          </a:p>
          <a:p>
            <a:pPr algn="ctr">
              <a:lnSpc>
                <a:spcPct val="120000"/>
              </a:lnSpc>
              <a:buFontTx/>
              <a:buNone/>
            </a:pPr>
            <a:endParaRPr lang="en-US" sz="1800" b="1" smtClean="0">
              <a:solidFill>
                <a:srgbClr val="CC3300"/>
              </a:solidFill>
            </a:endParaRPr>
          </a:p>
          <a:p>
            <a:pPr>
              <a:lnSpc>
                <a:spcPct val="120000"/>
              </a:lnSpc>
              <a:buFontTx/>
              <a:buNone/>
            </a:pPr>
            <a:r>
              <a:rPr lang="en-US" sz="1800" u="sng" smtClean="0">
                <a:solidFill>
                  <a:srgbClr val="CC3300"/>
                </a:solidFill>
              </a:rPr>
              <a:t>COMMONLY MEASURED DIAMETERS</a:t>
            </a:r>
          </a:p>
          <a:p>
            <a:pPr>
              <a:lnSpc>
                <a:spcPct val="120000"/>
              </a:lnSpc>
              <a:buFontTx/>
              <a:buNone/>
            </a:pPr>
            <a:r>
              <a:rPr lang="en-US" sz="1800" smtClean="0">
                <a:solidFill>
                  <a:srgbClr val="CC3300"/>
                </a:solidFill>
              </a:rPr>
              <a:t>   </a:t>
            </a:r>
          </a:p>
          <a:p>
            <a:pPr>
              <a:lnSpc>
                <a:spcPct val="120000"/>
              </a:lnSpc>
              <a:buFontTx/>
              <a:buNone/>
            </a:pPr>
            <a:r>
              <a:rPr lang="en-US" sz="1800" b="1" smtClean="0"/>
              <a:t>Transvers diameter of outlet	</a:t>
            </a:r>
            <a:r>
              <a:rPr lang="en-US" sz="1800" smtClean="0"/>
              <a:t>	</a:t>
            </a:r>
          </a:p>
          <a:p>
            <a:pPr>
              <a:lnSpc>
                <a:spcPct val="120000"/>
              </a:lnSpc>
              <a:buFontTx/>
              <a:buNone/>
            </a:pPr>
            <a:r>
              <a:rPr lang="en-US" sz="1800" smtClean="0"/>
              <a:t>        	The space between the tuberosity will accommodate four   	knuckles of closed hand(10.5-11cm)</a:t>
            </a:r>
          </a:p>
          <a:p>
            <a:pPr>
              <a:lnSpc>
                <a:spcPct val="120000"/>
              </a:lnSpc>
              <a:buFontTx/>
              <a:buNone/>
            </a:pPr>
            <a:endParaRPr lang="en-US" sz="1800" smtClean="0"/>
          </a:p>
          <a:p>
            <a:pPr>
              <a:lnSpc>
                <a:spcPct val="120000"/>
              </a:lnSpc>
              <a:buFontTx/>
              <a:buNone/>
            </a:pPr>
            <a:r>
              <a:rPr lang="en-US" sz="1800" b="1" smtClean="0"/>
              <a:t>Antero-post diameter of outlet</a:t>
            </a:r>
          </a:p>
          <a:p>
            <a:pPr>
              <a:lnSpc>
                <a:spcPct val="120000"/>
              </a:lnSpc>
              <a:buFontTx/>
              <a:buNone/>
            </a:pPr>
            <a:r>
              <a:rPr lang="en-US" sz="1800" smtClean="0"/>
              <a:t>          	 About 12.5cm.</a:t>
            </a:r>
          </a:p>
          <a:p>
            <a:pPr>
              <a:lnSpc>
                <a:spcPct val="120000"/>
              </a:lnSpc>
              <a:buFontTx/>
              <a:buNone/>
            </a:pPr>
            <a:endParaRPr lang="en-US" sz="1800" smtClean="0"/>
          </a:p>
          <a:p>
            <a:pPr>
              <a:lnSpc>
                <a:spcPct val="120000"/>
              </a:lnSpc>
              <a:buFontTx/>
              <a:buNone/>
            </a:pPr>
            <a:r>
              <a:rPr lang="en-US" sz="1800" b="1" smtClean="0"/>
              <a:t>Post sagital diameter of outlet</a:t>
            </a:r>
          </a:p>
          <a:p>
            <a:pPr>
              <a:lnSpc>
                <a:spcPct val="120000"/>
              </a:lnSpc>
              <a:buFontTx/>
              <a:buNone/>
            </a:pPr>
            <a:r>
              <a:rPr lang="en-US" sz="1800" b="1" smtClean="0"/>
              <a:t>            </a:t>
            </a:r>
          </a:p>
          <a:p>
            <a:pPr>
              <a:lnSpc>
                <a:spcPct val="120000"/>
              </a:lnSpc>
              <a:buFontTx/>
              <a:buNone/>
            </a:pPr>
            <a:r>
              <a:rPr lang="en-US" sz="1800" b="1" smtClean="0"/>
              <a:t>Subpubic angle</a:t>
            </a:r>
          </a:p>
          <a:p>
            <a:pPr>
              <a:lnSpc>
                <a:spcPct val="120000"/>
              </a:lnSpc>
              <a:buFontTx/>
              <a:buNone/>
            </a:pPr>
            <a:r>
              <a:rPr lang="en-US" sz="1800" b="1" smtClean="0"/>
              <a:t>		</a:t>
            </a:r>
            <a:r>
              <a:rPr lang="en-US" sz="1800" smtClean="0"/>
              <a:t>By direct palpation and vaginal exam. Average 85’0.</a:t>
            </a:r>
          </a:p>
          <a:p>
            <a:pPr>
              <a:lnSpc>
                <a:spcPct val="120000"/>
              </a:lnSpc>
              <a:buFontTx/>
              <a:buNone/>
            </a:pPr>
            <a:r>
              <a:rPr lang="en-US" sz="700" smtClean="0"/>
              <a:t>            </a:t>
            </a:r>
          </a:p>
          <a:p>
            <a:pPr>
              <a:lnSpc>
                <a:spcPct val="120000"/>
              </a:lnSpc>
              <a:buFontTx/>
              <a:buNone/>
            </a:pPr>
            <a:r>
              <a:rPr lang="en-US" sz="700" smtClean="0"/>
              <a:t>               	</a:t>
            </a:r>
          </a:p>
        </p:txBody>
      </p:sp>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5100" b="1" u="sng" smtClean="0">
                <a:solidFill>
                  <a:srgbClr val="CC3300"/>
                </a:solidFill>
              </a:rPr>
              <a:t>Internal pelvimetry</a:t>
            </a:r>
          </a:p>
        </p:txBody>
      </p:sp>
      <p:sp>
        <p:nvSpPr>
          <p:cNvPr id="57347" name="Rectangle 3"/>
          <p:cNvSpPr>
            <a:spLocks noGrp="1" noChangeArrowheads="1"/>
          </p:cNvSpPr>
          <p:nvPr>
            <p:ph idx="1"/>
          </p:nvPr>
        </p:nvSpPr>
        <p:spPr>
          <a:xfrm>
            <a:off x="2928938" y="1873250"/>
            <a:ext cx="5910262" cy="4375150"/>
          </a:xfrm>
        </p:spPr>
        <p:txBody>
          <a:bodyPr/>
          <a:lstStyle/>
          <a:p>
            <a:r>
              <a:rPr lang="en-US" smtClean="0"/>
              <a:t>By instruments</a:t>
            </a:r>
          </a:p>
          <a:p>
            <a:pPr>
              <a:buFontTx/>
              <a:buNone/>
            </a:pPr>
            <a:endParaRPr lang="en-US" smtClean="0"/>
          </a:p>
          <a:p>
            <a:r>
              <a:rPr lang="en-US" smtClean="0"/>
              <a:t>Vaginal exams (Not used now)</a:t>
            </a: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90600" y="0"/>
            <a:ext cx="7772400" cy="609600"/>
          </a:xfrm>
        </p:spPr>
        <p:txBody>
          <a:bodyPr>
            <a:normAutofit fontScale="90000"/>
          </a:bodyPr>
          <a:lstStyle/>
          <a:p>
            <a:r>
              <a:rPr lang="en-US" sz="4000" b="1" u="sng" smtClean="0">
                <a:solidFill>
                  <a:srgbClr val="CC3300"/>
                </a:solidFill>
              </a:rPr>
              <a:t>Vaginal exams</a:t>
            </a:r>
          </a:p>
        </p:txBody>
      </p:sp>
      <p:sp>
        <p:nvSpPr>
          <p:cNvPr id="58371" name="Rectangle 3"/>
          <p:cNvSpPr>
            <a:spLocks noGrp="1" noChangeArrowheads="1"/>
          </p:cNvSpPr>
          <p:nvPr>
            <p:ph idx="1"/>
          </p:nvPr>
        </p:nvSpPr>
        <p:spPr>
          <a:xfrm>
            <a:off x="2209800" y="914400"/>
            <a:ext cx="6934200" cy="5943600"/>
          </a:xfrm>
        </p:spPr>
        <p:txBody>
          <a:bodyPr/>
          <a:lstStyle/>
          <a:p>
            <a:pPr>
              <a:lnSpc>
                <a:spcPct val="90000"/>
              </a:lnSpc>
            </a:pPr>
            <a:r>
              <a:rPr lang="en-US" smtClean="0"/>
              <a:t>Sub pubic arch.</a:t>
            </a:r>
          </a:p>
          <a:p>
            <a:pPr>
              <a:lnSpc>
                <a:spcPct val="90000"/>
              </a:lnSpc>
            </a:pPr>
            <a:r>
              <a:rPr lang="en-US" smtClean="0"/>
              <a:t>Ischial spines.</a:t>
            </a:r>
          </a:p>
          <a:p>
            <a:pPr>
              <a:lnSpc>
                <a:spcPct val="90000"/>
              </a:lnSpc>
            </a:pPr>
            <a:r>
              <a:rPr lang="en-US" smtClean="0"/>
              <a:t>Sacral concavity.</a:t>
            </a:r>
          </a:p>
          <a:p>
            <a:pPr>
              <a:lnSpc>
                <a:spcPct val="90000"/>
              </a:lnSpc>
            </a:pPr>
            <a:r>
              <a:rPr lang="en-US" smtClean="0"/>
              <a:t>Length of sacro tuberous ligament.</a:t>
            </a:r>
          </a:p>
          <a:p>
            <a:pPr>
              <a:lnSpc>
                <a:spcPct val="90000"/>
              </a:lnSpc>
            </a:pPr>
            <a:r>
              <a:rPr lang="en-US" smtClean="0"/>
              <a:t>Pelvic side walls.</a:t>
            </a:r>
          </a:p>
          <a:p>
            <a:pPr>
              <a:lnSpc>
                <a:spcPct val="90000"/>
              </a:lnSpc>
            </a:pPr>
            <a:r>
              <a:rPr lang="en-US" smtClean="0"/>
              <a:t>Diogonal conjugate-</a:t>
            </a:r>
          </a:p>
          <a:p>
            <a:pPr>
              <a:lnSpc>
                <a:spcPct val="90000"/>
              </a:lnSpc>
              <a:buFontTx/>
              <a:buNone/>
            </a:pPr>
            <a:r>
              <a:rPr lang="en-US" smtClean="0"/>
              <a:t>		</a:t>
            </a:r>
            <a:r>
              <a:rPr lang="en-US" sz="2400" smtClean="0"/>
              <a:t>(from that obstetric conjugate is calculated)</a:t>
            </a:r>
          </a:p>
          <a:p>
            <a:pPr>
              <a:lnSpc>
                <a:spcPct val="90000"/>
              </a:lnSpc>
              <a:buFontTx/>
              <a:buNone/>
            </a:pPr>
            <a:r>
              <a:rPr lang="en-US" smtClean="0"/>
              <a:t>Assesment of CPD </a:t>
            </a:r>
            <a:r>
              <a:rPr lang="en-US" sz="2400" smtClean="0"/>
              <a:t>(Munro-Kerr-Muller method</a:t>
            </a:r>
            <a:r>
              <a:rPr lang="en-US" smtClean="0"/>
              <a:t>)</a:t>
            </a:r>
          </a:p>
          <a:p>
            <a:pPr>
              <a:lnSpc>
                <a:spcPct val="90000"/>
              </a:lnSpc>
              <a:buFontTx/>
              <a:buNone/>
            </a:pPr>
            <a:r>
              <a:rPr lang="en-US" smtClean="0"/>
              <a:t>Radiological assesment……</a:t>
            </a:r>
          </a:p>
          <a:p>
            <a:pPr>
              <a:lnSpc>
                <a:spcPct val="90000"/>
              </a:lnSpc>
              <a:buFontTx/>
              <a:buNone/>
            </a:pPr>
            <a:endParaRPr lang="en-US"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u="sng" smtClean="0">
                <a:solidFill>
                  <a:srgbClr val="CC3300"/>
                </a:solidFill>
              </a:rPr>
              <a:t>Radiological assesment</a:t>
            </a:r>
          </a:p>
        </p:txBody>
      </p:sp>
      <p:sp>
        <p:nvSpPr>
          <p:cNvPr id="59395" name="Rectangle 3"/>
          <p:cNvSpPr>
            <a:spLocks noGrp="1" noChangeArrowheads="1"/>
          </p:cNvSpPr>
          <p:nvPr>
            <p:ph idx="1"/>
          </p:nvPr>
        </p:nvSpPr>
        <p:spPr/>
        <p:txBody>
          <a:bodyPr/>
          <a:lstStyle/>
          <a:p>
            <a:pPr>
              <a:buFontTx/>
              <a:buNone/>
            </a:pPr>
            <a:r>
              <a:rPr lang="en-US" smtClean="0">
                <a:solidFill>
                  <a:srgbClr val="CC3300"/>
                </a:solidFill>
              </a:rPr>
              <a:t>FOUR VIEWS ARE THERE</a:t>
            </a:r>
          </a:p>
          <a:p>
            <a:pPr>
              <a:buFontTx/>
              <a:buNone/>
            </a:pPr>
            <a:r>
              <a:rPr lang="en-US" smtClean="0">
                <a:solidFill>
                  <a:schemeClr val="accent2"/>
                </a:solidFill>
              </a:rPr>
              <a:t>Direct laterral</a:t>
            </a:r>
          </a:p>
          <a:p>
            <a:pPr>
              <a:buFontTx/>
              <a:buNone/>
            </a:pPr>
            <a:r>
              <a:rPr lang="en-US" smtClean="0">
                <a:solidFill>
                  <a:schemeClr val="accent2"/>
                </a:solidFill>
              </a:rPr>
              <a:t>Direct antero posterior</a:t>
            </a:r>
          </a:p>
          <a:p>
            <a:pPr>
              <a:buFontTx/>
              <a:buNone/>
            </a:pPr>
            <a:r>
              <a:rPr lang="en-US" smtClean="0">
                <a:solidFill>
                  <a:schemeClr val="accent2"/>
                </a:solidFill>
              </a:rPr>
              <a:t>Superiro-post picture of brim</a:t>
            </a:r>
          </a:p>
          <a:p>
            <a:pPr>
              <a:buFontTx/>
              <a:buNone/>
            </a:pPr>
            <a:r>
              <a:rPr lang="en-US" smtClean="0">
                <a:solidFill>
                  <a:schemeClr val="accent2"/>
                </a:solidFill>
              </a:rPr>
              <a:t>Superiro-post picture of out let</a:t>
            </a:r>
          </a:p>
          <a:p>
            <a:pPr>
              <a:buFontTx/>
              <a:buNone/>
            </a:pPr>
            <a:endParaRPr lang="en-US" smtClean="0">
              <a:solidFill>
                <a:schemeClr val="accent2"/>
              </a:solidFill>
            </a:endParaRPr>
          </a:p>
          <a:p>
            <a:pPr>
              <a:buFontTx/>
              <a:buNone/>
            </a:pPr>
            <a:endParaRPr lang="en-US" smtClean="0">
              <a:solidFill>
                <a:schemeClr val="accent2"/>
              </a:solidFill>
            </a:endParaRPr>
          </a:p>
          <a:p>
            <a:pPr>
              <a:buFontTx/>
              <a:buNone/>
            </a:pPr>
            <a:endParaRPr lang="en-US" smtClean="0">
              <a:solidFill>
                <a:srgbClr val="FF9900"/>
              </a:solidFill>
            </a:endParaRPr>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smtClean="0">
                <a:solidFill>
                  <a:srgbClr val="FF9900"/>
                </a:solidFill>
              </a:rPr>
              <a:t>Sacrum</a:t>
            </a:r>
            <a:r>
              <a:rPr lang="en-US" smtClean="0"/>
              <a:t> </a:t>
            </a:r>
          </a:p>
        </p:txBody>
      </p:sp>
      <p:sp>
        <p:nvSpPr>
          <p:cNvPr id="8195" name="Rectangle 3"/>
          <p:cNvSpPr>
            <a:spLocks noGrp="1" noChangeArrowheads="1"/>
          </p:cNvSpPr>
          <p:nvPr>
            <p:ph idx="1"/>
          </p:nvPr>
        </p:nvSpPr>
        <p:spPr/>
        <p:txBody>
          <a:bodyPr/>
          <a:lstStyle/>
          <a:p>
            <a:pPr>
              <a:lnSpc>
                <a:spcPct val="90000"/>
              </a:lnSpc>
            </a:pPr>
            <a:r>
              <a:rPr lang="en-US" sz="2800" smtClean="0"/>
              <a:t>The sacrum is a solid bone formed from the five fused sacral vertebrae with an intervening vertebral disc.</a:t>
            </a:r>
          </a:p>
          <a:p>
            <a:pPr>
              <a:lnSpc>
                <a:spcPct val="90000"/>
              </a:lnSpc>
            </a:pPr>
            <a:r>
              <a:rPr lang="en-US" sz="2800" smtClean="0"/>
              <a:t> One </a:t>
            </a:r>
            <a:r>
              <a:rPr lang="en-US" smtClean="0">
                <a:solidFill>
                  <a:schemeClr val="accent1"/>
                </a:solidFill>
              </a:rPr>
              <a:t>Ilium</a:t>
            </a:r>
            <a:r>
              <a:rPr lang="en-US" sz="2800" smtClean="0">
                <a:solidFill>
                  <a:schemeClr val="accent1"/>
                </a:solidFill>
              </a:rPr>
              <a:t> </a:t>
            </a:r>
            <a:r>
              <a:rPr lang="en-US" sz="2800" smtClean="0"/>
              <a:t>on each side, articulates with the sacrum with a pseudo-synovial joint. </a:t>
            </a:r>
          </a:p>
          <a:p>
            <a:pPr>
              <a:lnSpc>
                <a:spcPct val="90000"/>
              </a:lnSpc>
            </a:pPr>
            <a:r>
              <a:rPr lang="en-US" sz="2800" smtClean="0"/>
              <a:t>The sacrum curves anteriorly near its tapered lower tip, where it articulates with </a:t>
            </a:r>
            <a:r>
              <a:rPr lang="en-US" smtClean="0"/>
              <a:t>coccyx. </a:t>
            </a:r>
          </a:p>
          <a:p>
            <a:pPr>
              <a:lnSpc>
                <a:spcPct val="90000"/>
              </a:lnSpc>
            </a:pPr>
            <a:r>
              <a:rPr lang="en-US" smtClean="0"/>
              <a:t/>
            </a:r>
            <a:br>
              <a:rPr lang="en-US" smtClean="0"/>
            </a:br>
            <a:endParaRPr lang="en-US" smtClean="0"/>
          </a:p>
        </p:txBody>
      </p:sp>
      <p:sp>
        <p:nvSpPr>
          <p:cNvPr id="6" name="Footer Placeholder 5"/>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acrum1b"/>
          <p:cNvPicPr>
            <a:picLocks noChangeAspect="1" noChangeArrowheads="1"/>
          </p:cNvPicPr>
          <p:nvPr/>
        </p:nvPicPr>
        <p:blipFill>
          <a:blip r:embed="rId3"/>
          <a:srcRect/>
          <a:stretch>
            <a:fillRect/>
          </a:stretch>
        </p:blipFill>
        <p:spPr bwMode="auto">
          <a:xfrm>
            <a:off x="-152400" y="0"/>
            <a:ext cx="9296400" cy="6858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acrum2b"/>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ELVIS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t>Dr.L.Girija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450</TotalTime>
  <Words>2392</Words>
  <Application>Microsoft Office PowerPoint</Application>
  <PresentationFormat>On-screen Show (4:3)</PresentationFormat>
  <Paragraphs>404</Paragraphs>
  <Slides>56</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 Narrow</vt:lpstr>
      <vt:lpstr>Times New Roman</vt:lpstr>
      <vt:lpstr>Trebuchet MS</vt:lpstr>
      <vt:lpstr>Verdana</vt:lpstr>
      <vt:lpstr>Wingdings</vt:lpstr>
      <vt:lpstr>Wingdings 2</vt:lpstr>
      <vt:lpstr>Aspect</vt:lpstr>
      <vt:lpstr>PowerPoint Presentation</vt:lpstr>
      <vt:lpstr>PowerPoint Presentation</vt:lpstr>
      <vt:lpstr>PowerPoint Presentation</vt:lpstr>
      <vt:lpstr> INNOMINATE BONE</vt:lpstr>
      <vt:lpstr>PowerPoint Presentation</vt:lpstr>
      <vt:lpstr>Sacrum </vt:lpstr>
      <vt:lpstr>PowerPoint Presentation</vt:lpstr>
      <vt:lpstr>PowerPoint Presentation</vt:lpstr>
      <vt:lpstr>PowerPoint Presentation</vt:lpstr>
      <vt:lpstr>PELVIS</vt:lpstr>
      <vt:lpstr>The Greater or False Pelvis (pelvis major)</vt:lpstr>
      <vt:lpstr>The Lesser or True Pelvis (pelvis minor) </vt:lpstr>
      <vt:lpstr>PowerPoint Presentation</vt:lpstr>
      <vt:lpstr>PowerPoint Presentation</vt:lpstr>
      <vt:lpstr>PowerPoint Presentation</vt:lpstr>
      <vt:lpstr>External diameters</vt:lpstr>
      <vt:lpstr>Superior aperture or inlet </vt:lpstr>
      <vt:lpstr>Superior aperture or inlet…</vt:lpstr>
      <vt:lpstr>Superior aperture or inlet…</vt:lpstr>
      <vt:lpstr>PowerPoint Presentation</vt:lpstr>
      <vt:lpstr>cavity </vt:lpstr>
      <vt:lpstr>cavity</vt:lpstr>
      <vt:lpstr>inferior aperture or outlet </vt:lpstr>
      <vt:lpstr>Inferior aperture or outlet</vt:lpstr>
      <vt:lpstr>Diameters of inferior aperture of lesser pelvis (outlet)</vt:lpstr>
      <vt:lpstr>PowerPoint Presentation</vt:lpstr>
      <vt:lpstr>PowerPoint Presentation</vt:lpstr>
      <vt:lpstr>Pelvic inclination</vt:lpstr>
      <vt:lpstr>Differences between the Male and Female Pelves. </vt:lpstr>
      <vt:lpstr>Differences between the Male and Female Pelves.</vt:lpstr>
      <vt:lpstr>PowerPoint Presentation</vt:lpstr>
      <vt:lpstr>Position of the Pelvis </vt:lpstr>
      <vt:lpstr>Munro-kerr’s classification</vt:lpstr>
      <vt:lpstr>Deformities arising from faulty devolopment</vt:lpstr>
      <vt:lpstr>Deformities arising from deseases of pelvic bone and joint. </vt:lpstr>
      <vt:lpstr>Deformities arising from deseases of spinal column </vt:lpstr>
      <vt:lpstr>Deformities arising from deseases of lower extremities. </vt:lpstr>
      <vt:lpstr>Caldwell-Moloy Classification</vt:lpstr>
      <vt:lpstr>Anthropoid Pelvis</vt:lpstr>
      <vt:lpstr>Gynecoid Pelvis (50%)  </vt:lpstr>
      <vt:lpstr>Android Pelvis (Male type)  </vt:lpstr>
      <vt:lpstr>Platypelloid Pelvis (3%)  </vt:lpstr>
      <vt:lpstr>Gynecoid (normal female pelvis)</vt:lpstr>
      <vt:lpstr>PowerPoint Presentation</vt:lpstr>
      <vt:lpstr>Android (Funnel shaped pelvis)</vt:lpstr>
      <vt:lpstr>Anthropoid resemble Ape’s pelvic</vt:lpstr>
      <vt:lpstr>PowerPoint Presentation</vt:lpstr>
      <vt:lpstr> Platy palloid (Flat pelvis) </vt:lpstr>
      <vt:lpstr>Determination of an Adequate Pelvis </vt:lpstr>
      <vt:lpstr>Diagnosis of contracted pelvis</vt:lpstr>
      <vt:lpstr>PowerPoint Presentation</vt:lpstr>
      <vt:lpstr>PowerPoint Presentation</vt:lpstr>
      <vt:lpstr>PowerPoint Presentation</vt:lpstr>
      <vt:lpstr>Internal pelvimetry</vt:lpstr>
      <vt:lpstr>Vaginal exams</vt:lpstr>
      <vt:lpstr>Radiological assesment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Templates 2003</dc:title>
  <dc:creator>welcome</dc:creator>
  <cp:lastModifiedBy>Lib Lab One</cp:lastModifiedBy>
  <cp:revision>35</cp:revision>
  <dcterms:created xsi:type="dcterms:W3CDTF">2006-02-15T15:42:06Z</dcterms:created>
  <dcterms:modified xsi:type="dcterms:W3CDTF">2020-01-01T03:30:55Z</dcterms:modified>
</cp:coreProperties>
</file>